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257" r:id="rId3"/>
    <p:sldId id="260" r:id="rId4"/>
    <p:sldId id="279" r:id="rId5"/>
    <p:sldId id="261" r:id="rId6"/>
    <p:sldId id="277" r:id="rId7"/>
    <p:sldId id="318" r:id="rId8"/>
    <p:sldId id="278" r:id="rId9"/>
    <p:sldId id="263" r:id="rId10"/>
    <p:sldId id="276" r:id="rId11"/>
    <p:sldId id="264" r:id="rId12"/>
    <p:sldId id="274" r:id="rId13"/>
    <p:sldId id="313" r:id="rId14"/>
    <p:sldId id="314" r:id="rId15"/>
    <p:sldId id="315" r:id="rId16"/>
    <p:sldId id="316" r:id="rId17"/>
    <p:sldId id="317" r:id="rId18"/>
    <p:sldId id="319" r:id="rId19"/>
    <p:sldId id="275" r:id="rId20"/>
    <p:sldId id="280" r:id="rId21"/>
    <p:sldId id="281" r:id="rId22"/>
    <p:sldId id="282" r:id="rId23"/>
    <p:sldId id="283" r:id="rId24"/>
    <p:sldId id="286" r:id="rId25"/>
    <p:sldId id="291" r:id="rId26"/>
    <p:sldId id="288" r:id="rId27"/>
    <p:sldId id="297" r:id="rId28"/>
    <p:sldId id="295" r:id="rId29"/>
    <p:sldId id="289" r:id="rId30"/>
    <p:sldId id="287" r:id="rId31"/>
    <p:sldId id="294" r:id="rId32"/>
    <p:sldId id="290" r:id="rId33"/>
    <p:sldId id="292" r:id="rId34"/>
    <p:sldId id="296" r:id="rId35"/>
    <p:sldId id="299" r:id="rId36"/>
    <p:sldId id="300" r:id="rId37"/>
    <p:sldId id="309" r:id="rId38"/>
    <p:sldId id="303" r:id="rId39"/>
    <p:sldId id="310" r:id="rId40"/>
    <p:sldId id="308" r:id="rId41"/>
    <p:sldId id="306" r:id="rId42"/>
    <p:sldId id="305" r:id="rId43"/>
    <p:sldId id="307" r:id="rId44"/>
    <p:sldId id="269"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42" autoAdjust="0"/>
    <p:restoredTop sz="94660"/>
  </p:normalViewPr>
  <p:slideViewPr>
    <p:cSldViewPr showGuides="1">
      <p:cViewPr varScale="1">
        <p:scale>
          <a:sx n="74" d="100"/>
          <a:sy n="74" d="100"/>
        </p:scale>
        <p:origin x="1478"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D05394-9626-4316-BF46-AD4DFFE90C11}" type="datetimeFigureOut">
              <a:rPr lang="en-US" smtClean="0"/>
              <a:t>3/7/2024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115F9B-69CE-46EE-94D8-408784FC57D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8D05394-9626-4316-BF46-AD4DFFE90C11}" type="datetimeFigureOut">
              <a:rPr lang="en-US" smtClean="0"/>
              <a:t>3/7/2024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0115F9B-69CE-46EE-94D8-408784FC57D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udlavalleru Engineering College, Andhra Pradesh - Other Courses &amp; Fees 20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1314271"/>
            <a:ext cx="1371600" cy="12765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0500" y="352997"/>
            <a:ext cx="8763000" cy="830997"/>
          </a:xfrm>
          <a:prstGeom prst="rect">
            <a:avLst/>
          </a:prstGeom>
        </p:spPr>
        <p:txBody>
          <a:bodyPr wrap="square">
            <a:spAutoFit/>
          </a:bodyPr>
          <a:lstStyle/>
          <a:p>
            <a:pPr algn="ctr"/>
            <a:r>
              <a:rPr lang="en-IN" sz="2400" b="1" kern="0" dirty="0">
                <a:latin typeface="Times New Roman" panose="02020603050405020304" pitchFamily="18" charset="0"/>
                <a:ea typeface="Times New Roman" panose="02020603050405020304" pitchFamily="18" charset="0"/>
              </a:rPr>
              <a:t> An Efficient Search Method For Encrypted Cloud Data</a:t>
            </a:r>
          </a:p>
          <a:p>
            <a:pPr algn="ctr"/>
            <a:r>
              <a:rPr lang="en-IN" sz="2400" b="1" kern="0" dirty="0">
                <a:latin typeface="Times New Roman" panose="02020603050405020304" pitchFamily="18" charset="0"/>
              </a:rPr>
              <a:t>Using Feature To Match Joint Keyword</a:t>
            </a:r>
            <a:endParaRPr lang="en-US" sz="2400" dirty="0"/>
          </a:p>
        </p:txBody>
      </p:sp>
      <p:sp>
        <p:nvSpPr>
          <p:cNvPr id="4" name="Rectangle 3"/>
          <p:cNvSpPr/>
          <p:nvPr/>
        </p:nvSpPr>
        <p:spPr>
          <a:xfrm>
            <a:off x="457200" y="2743200"/>
            <a:ext cx="8534400" cy="3693319"/>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                                             Presented By Batch-A5</a:t>
            </a:r>
          </a:p>
          <a:p>
            <a:endParaRPr lang="en-GB"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1. G. Naga Lakshmi 20481A1256          3.</a:t>
            </a:r>
            <a:r>
              <a:rPr lang="en-I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Archana 21485A1203</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2. G. Dinesh Kumar 20481A1254          4. B. </a:t>
            </a:r>
            <a:r>
              <a:rPr lang="en-US" dirty="0" err="1">
                <a:latin typeface="Times New Roman" panose="02020603050405020304" pitchFamily="18" charset="0"/>
                <a:cs typeface="Times New Roman" panose="02020603050405020304" pitchFamily="18" charset="0"/>
              </a:rPr>
              <a:t>Sravanthi</a:t>
            </a:r>
            <a:r>
              <a:rPr lang="en-US" dirty="0">
                <a:latin typeface="Times New Roman" panose="02020603050405020304" pitchFamily="18" charset="0"/>
                <a:cs typeface="Times New Roman" panose="02020603050405020304" pitchFamily="18" charset="0"/>
              </a:rPr>
              <a:t> 20481A1213</a:t>
            </a:r>
            <a:br>
              <a:rPr lang="en-US"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                                        </a:t>
            </a:r>
          </a:p>
          <a:p>
            <a:r>
              <a:rPr lang="en-GB" dirty="0">
                <a:latin typeface="Times New Roman" panose="02020603050405020304" pitchFamily="18" charset="0"/>
                <a:cs typeface="Times New Roman" panose="02020603050405020304" pitchFamily="18" charset="0"/>
              </a:rPr>
              <a:t>                               	             Under the guidance of</a:t>
            </a:r>
          </a:p>
          <a:p>
            <a:r>
              <a:rPr lang="en-IN" sz="1800" dirty="0">
                <a:latin typeface="Times New Roman" panose="02020603050405020304" pitchFamily="18" charset="0"/>
                <a:cs typeface="Times New Roman" panose="02020603050405020304" pitchFamily="18" charset="0"/>
              </a:rPr>
              <a:t>                                      Sri </a:t>
            </a:r>
            <a:r>
              <a:rPr lang="en-IN" dirty="0" err="1">
                <a:latin typeface="Times New Roman" panose="02020603050405020304" pitchFamily="18" charset="0"/>
                <a:cs typeface="Times New Roman" panose="02020603050405020304" pitchFamily="18" charset="0"/>
              </a:rPr>
              <a:t>Y.K.Viswanadham</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M.Tech</a:t>
            </a:r>
            <a:r>
              <a:rPr lang="en-IN" dirty="0">
                <a:latin typeface="Times New Roman" panose="02020603050405020304" pitchFamily="18" charset="0"/>
                <a:cs typeface="Times New Roman" panose="02020603050405020304" pitchFamily="18" charset="0"/>
              </a:rPr>
              <a:t>.,(Ph.D.,)</a:t>
            </a:r>
            <a:endParaRPr lang="en-IN" sz="12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Associate Professor</a:t>
            </a:r>
            <a:endParaRPr lang="en-IN" sz="1200"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	                 Department of Information Technology</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            SESHADRI RAO GUDLAVALLERU ENGINEERING COLLEGE</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An Autonomous Institute with Permanent Affiliation to JNTUK, Kakinada)</a:t>
            </a:r>
            <a:br>
              <a:rPr lang="en-GB" sz="1600" dirty="0">
                <a:latin typeface="Times New Roman" panose="02020603050405020304" pitchFamily="18" charset="0"/>
                <a:cs typeface="Times New Roman" panose="02020603050405020304" pitchFamily="18" charset="0"/>
              </a:rPr>
            </a:br>
            <a:r>
              <a:rPr lang="en-GB" sz="160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Seshadri Rao Knowledge Village, </a:t>
            </a:r>
            <a:r>
              <a:rPr lang="en-GB" dirty="0" err="1">
                <a:latin typeface="Times New Roman" panose="02020603050405020304" pitchFamily="18" charset="0"/>
                <a:cs typeface="Times New Roman" panose="02020603050405020304" pitchFamily="18" charset="0"/>
              </a:rPr>
              <a:t>Gudlavalleru</a:t>
            </a:r>
            <a:r>
              <a:rPr lang="en-GB" dirty="0">
                <a:latin typeface="Times New Roman" panose="02020603050405020304" pitchFamily="18" charset="0"/>
                <a:cs typeface="Times New Roman" panose="02020603050405020304" pitchFamily="18" charset="0"/>
              </a:rPr>
              <a:t> – 521356, Andhra Pradesh</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219" y="376064"/>
            <a:ext cx="7886700" cy="1325563"/>
          </a:xfrm>
        </p:spPr>
        <p:txBody>
          <a:bodyPr/>
          <a:lstStyle/>
          <a:p>
            <a:r>
              <a:rPr lang="en-GB" sz="3600" dirty="0">
                <a:solidFill>
                  <a:srgbClr val="7030A0"/>
                </a:solidFill>
                <a:latin typeface="Times New Roman" panose="02020603050405020304" pitchFamily="18" charset="0"/>
                <a:cs typeface="Times New Roman" panose="02020603050405020304" pitchFamily="18" charset="0"/>
              </a:rPr>
              <a:t>                LIMITATIONS</a:t>
            </a:r>
            <a:endParaRPr lang="en-IN" dirty="0"/>
          </a:p>
        </p:txBody>
      </p:sp>
      <p:sp>
        <p:nvSpPr>
          <p:cNvPr id="3" name="Content Placeholder 2"/>
          <p:cNvSpPr>
            <a:spLocks noGrp="1"/>
          </p:cNvSpPr>
          <p:nvPr>
            <p:ph idx="1"/>
          </p:nvPr>
        </p:nvSpPr>
        <p:spPr>
          <a:xfrm>
            <a:off x="716152" y="2126308"/>
            <a:ext cx="8058150" cy="5410200"/>
          </a:xfrm>
        </p:spPr>
        <p:txBody>
          <a:bodyPr vert="horz" lIns="91440" tIns="45720" rIns="91440" bIns="45720" rtlCol="0" anchor="t">
            <a:normAutofit/>
          </a:bodyPr>
          <a:lstStyle/>
          <a:p>
            <a:pPr marL="342900" indent="-342900">
              <a:buAutoNum type="arabicPeriod"/>
            </a:pPr>
            <a:r>
              <a:rPr lang="en-IN" sz="2400" dirty="0">
                <a:latin typeface="Times New Roman" panose="02020603050405020304"/>
                <a:ea typeface="+mn-lt"/>
                <a:cs typeface="+mn-lt"/>
              </a:rPr>
              <a:t>Traditional decryption-based search methods are inefficient and time-consuming.</a:t>
            </a:r>
            <a:endParaRPr lang="en-IN" sz="2400">
              <a:latin typeface="Times New Roman" panose="02020603050405020304"/>
              <a:cs typeface="Calibri" panose="020F0502020204030204"/>
            </a:endParaRPr>
          </a:p>
          <a:p>
            <a:pPr marL="342900" indent="-342900">
              <a:buAutoNum type="arabicPeriod"/>
            </a:pPr>
            <a:endParaRPr lang="en-IN" sz="2400" dirty="0">
              <a:latin typeface="Times New Roman" panose="02020603050405020304"/>
              <a:ea typeface="+mn-lt"/>
              <a:cs typeface="+mn-lt"/>
            </a:endParaRPr>
          </a:p>
          <a:p>
            <a:pPr marL="342900" indent="-342900">
              <a:buAutoNum type="arabicPeriod"/>
            </a:pPr>
            <a:r>
              <a:rPr lang="en-IN" sz="2400" dirty="0">
                <a:latin typeface="Times New Roman" panose="02020603050405020304"/>
                <a:ea typeface="+mn-lt"/>
                <a:cs typeface="+mn-lt"/>
              </a:rPr>
              <a:t>Decryption during search compromises data privacy.</a:t>
            </a:r>
            <a:endParaRPr lang="en-IN" sz="2400">
              <a:latin typeface="Times New Roman" panose="02020603050405020304"/>
              <a:cs typeface="Calibri" panose="020F0502020204030204"/>
            </a:endParaRPr>
          </a:p>
          <a:p>
            <a:pPr marL="342900" indent="-342900">
              <a:buAutoNum type="arabicPeriod"/>
            </a:pPr>
            <a:endParaRPr lang="en-IN" sz="2400" dirty="0">
              <a:latin typeface="Times New Roman" panose="02020603050405020304"/>
              <a:ea typeface="+mn-lt"/>
              <a:cs typeface="+mn-lt"/>
            </a:endParaRPr>
          </a:p>
          <a:p>
            <a:pPr marL="342900" indent="-342900">
              <a:buAutoNum type="arabicPeriod"/>
            </a:pPr>
            <a:r>
              <a:rPr lang="en-IN" sz="2400" dirty="0">
                <a:latin typeface="Times New Roman" panose="02020603050405020304"/>
                <a:ea typeface="+mn-lt"/>
                <a:cs typeface="+mn-lt"/>
              </a:rPr>
              <a:t>Current methods lack accuracy in keyword matching for encrypted data.</a:t>
            </a:r>
            <a:endParaRPr lang="en-IN" sz="2400">
              <a:latin typeface="Times New Roman" panose="02020603050405020304"/>
              <a:cs typeface="Calibri" panose="020F0502020204030204"/>
            </a:endParaRPr>
          </a:p>
          <a:p>
            <a:endParaRPr lang="en-IN" dirty="0">
              <a:cs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7030A0"/>
                </a:solidFill>
                <a:latin typeface="Times New Roman" panose="02020603050405020304" pitchFamily="18" charset="0"/>
                <a:cs typeface="Times New Roman" panose="02020603050405020304" pitchFamily="18" charset="0"/>
              </a:rPr>
              <a:t>              PROPOSED SYSTEM</a:t>
            </a:r>
            <a:endParaRPr lang="en-IN" dirty="0"/>
          </a:p>
        </p:txBody>
      </p:sp>
      <p:sp>
        <p:nvSpPr>
          <p:cNvPr id="3" name="Content Placeholder 2"/>
          <p:cNvSpPr>
            <a:spLocks noGrp="1"/>
          </p:cNvSpPr>
          <p:nvPr>
            <p:ph idx="1"/>
          </p:nvPr>
        </p:nvSpPr>
        <p:spPr>
          <a:xfrm>
            <a:off x="628650" y="1828800"/>
            <a:ext cx="7886700" cy="4495799"/>
          </a:xfrm>
        </p:spPr>
        <p:txBody>
          <a:bodyPr vert="horz" lIns="91440" tIns="45720" rIns="91440" bIns="45720" rtlCol="0" anchor="t">
            <a:normAutofit/>
          </a:bodyPr>
          <a:lstStyle/>
          <a:p>
            <a:pPr algn="just">
              <a:lnSpc>
                <a:spcPct val="150000"/>
              </a:lnSpc>
            </a:pPr>
            <a:r>
              <a:rPr lang="en-US" sz="2400" dirty="0">
                <a:latin typeface="Times New Roman" panose="02020603050405020304"/>
                <a:cs typeface="Times New Roman" panose="02020603050405020304"/>
              </a:rPr>
              <a:t>Our proposed system aims to overcome the limitations of already existing cipher-text sorting retrieval methods.</a:t>
            </a:r>
            <a:r>
              <a:rPr lang="en-US" sz="2400" dirty="0"/>
              <a:t> </a:t>
            </a:r>
          </a:p>
          <a:p>
            <a:pPr algn="just">
              <a:lnSpc>
                <a:spcPct val="150000"/>
              </a:lnSpc>
            </a:pPr>
            <a:r>
              <a:rPr lang="en-US" sz="2400" dirty="0">
                <a:latin typeface="Times New Roman" panose="02020603050405020304"/>
                <a:cs typeface="Times New Roman" panose="02020603050405020304"/>
              </a:rPr>
              <a:t>we propose an efficient search method using features to match joint keywords (FMJK) on encrypted cloud data based on the MRSE (Privacy-Preserving Multi-Keyword Ranked Search over Encrypted Cloud Data) scheme.</a:t>
            </a:r>
            <a:endParaRPr lang="en-IN" sz="2400" dirty="0">
              <a:latin typeface="Times New Roman" panose="02020603050405020304"/>
              <a:cs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400" dirty="0">
                <a:solidFill>
                  <a:srgbClr val="7030A0"/>
                </a:solidFill>
                <a:latin typeface="Times New Roman" panose="02020603050405020304" pitchFamily="18" charset="0"/>
                <a:cs typeface="Times New Roman" panose="02020603050405020304" pitchFamily="18" charset="0"/>
              </a:rPr>
              <a:t>PROPOSED SYSTEM BLOCK DIAGRAM</a:t>
            </a:r>
          </a:p>
        </p:txBody>
      </p:sp>
      <p:pic>
        <p:nvPicPr>
          <p:cNvPr id="5" name="Content Placeholder 4"/>
          <p:cNvPicPr>
            <a:picLocks noGrp="1" noChangeAspect="1"/>
          </p:cNvPicPr>
          <p:nvPr>
            <p:ph idx="1"/>
          </p:nvPr>
        </p:nvPicPr>
        <p:blipFill>
          <a:blip r:embed="rId2"/>
          <a:stretch>
            <a:fillRect/>
          </a:stretch>
        </p:blipFill>
        <p:spPr>
          <a:xfrm>
            <a:off x="1061402" y="1825625"/>
            <a:ext cx="6736813" cy="4657596"/>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8E2155-EA0A-0293-51FB-628A67E48226}"/>
              </a:ext>
            </a:extLst>
          </p:cNvPr>
          <p:cNvSpPr txBox="1"/>
          <p:nvPr/>
        </p:nvSpPr>
        <p:spPr>
          <a:xfrm>
            <a:off x="609600" y="457200"/>
            <a:ext cx="457200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BM25: Formula</a:t>
            </a:r>
            <a:endParaRPr lang="en-IN"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C02AD25-D676-8F5C-C258-30C0FD21AB1C}"/>
              </a:ext>
            </a:extLst>
          </p:cNvPr>
          <p:cNvPicPr>
            <a:picLocks noChangeAspect="1"/>
          </p:cNvPicPr>
          <p:nvPr/>
        </p:nvPicPr>
        <p:blipFill>
          <a:blip r:embed="rId2"/>
          <a:stretch>
            <a:fillRect/>
          </a:stretch>
        </p:blipFill>
        <p:spPr>
          <a:xfrm>
            <a:off x="1219200" y="1181684"/>
            <a:ext cx="6248400" cy="2247316"/>
          </a:xfrm>
          <a:prstGeom prst="rect">
            <a:avLst/>
          </a:prstGeom>
        </p:spPr>
      </p:pic>
      <p:pic>
        <p:nvPicPr>
          <p:cNvPr id="5" name="Picture 4">
            <a:extLst>
              <a:ext uri="{FF2B5EF4-FFF2-40B4-BE49-F238E27FC236}">
                <a16:creationId xmlns:a16="http://schemas.microsoft.com/office/drawing/2014/main" id="{2609A1D4-D286-9649-4958-52DD218DE492}"/>
              </a:ext>
            </a:extLst>
          </p:cNvPr>
          <p:cNvPicPr>
            <a:picLocks noChangeAspect="1"/>
          </p:cNvPicPr>
          <p:nvPr/>
        </p:nvPicPr>
        <p:blipFill>
          <a:blip r:embed="rId3"/>
          <a:stretch>
            <a:fillRect/>
          </a:stretch>
        </p:blipFill>
        <p:spPr>
          <a:xfrm>
            <a:off x="1219200" y="3733800"/>
            <a:ext cx="6248399" cy="2171888"/>
          </a:xfrm>
          <a:prstGeom prst="rect">
            <a:avLst/>
          </a:prstGeom>
        </p:spPr>
      </p:pic>
    </p:spTree>
    <p:extLst>
      <p:ext uri="{BB962C8B-B14F-4D97-AF65-F5344CB8AC3E}">
        <p14:creationId xmlns:p14="http://schemas.microsoft.com/office/powerpoint/2010/main" val="1975762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C4DDA0-22FE-9528-42A3-AA5664C69A7D}"/>
              </a:ext>
            </a:extLst>
          </p:cNvPr>
          <p:cNvSpPr txBox="1"/>
          <p:nvPr/>
        </p:nvSpPr>
        <p:spPr>
          <a:xfrm>
            <a:off x="381000" y="291475"/>
            <a:ext cx="8382000" cy="556594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In information retrieval, Okapi BM25 (BM is an abbreviation of best matching) is a ranking function used by search engines to estimate the relevance of documents to a given search query. </a:t>
            </a:r>
          </a:p>
          <a:p>
            <a:pPr marL="342900" indent="-342900" algn="just">
              <a:lnSpc>
                <a:spcPct val="150000"/>
              </a:lnSpc>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It is based on the probabilistic retrieval framework developed in the 1970s and 1980s.</a:t>
            </a:r>
          </a:p>
          <a:p>
            <a:pPr marL="342900" indent="-342900" algn="just">
              <a:lnSpc>
                <a:spcPct val="150000"/>
              </a:lnSpc>
              <a:buFont typeface="Arial" panose="020B0604020202020204" pitchFamily="34" charset="0"/>
              <a:buChar char="•"/>
            </a:pPr>
            <a:r>
              <a:rPr lang="en-US" sz="2400" b="1" dirty="0">
                <a:solidFill>
                  <a:srgbClr val="000000"/>
                </a:solidFill>
                <a:latin typeface="Times New Roman" panose="02020603050405020304" pitchFamily="18" charset="0"/>
                <a:cs typeface="Times New Roman" panose="02020603050405020304" pitchFamily="18" charset="0"/>
              </a:rPr>
              <a:t>Key Components :</a:t>
            </a:r>
          </a:p>
          <a:p>
            <a:pPr marL="342900" indent="-342900" algn="just">
              <a:lnSpc>
                <a:spcPct val="150000"/>
              </a:lnSpc>
              <a:buFont typeface="Arial" panose="020B0604020202020204" pitchFamily="34" charset="0"/>
              <a:buChar char="•"/>
            </a:pPr>
            <a:r>
              <a:rPr lang="en-US" sz="2400" b="1" dirty="0">
                <a:solidFill>
                  <a:srgbClr val="000000"/>
                </a:solidFill>
                <a:latin typeface="Times New Roman" panose="02020603050405020304" pitchFamily="18" charset="0"/>
                <a:cs typeface="Times New Roman" panose="02020603050405020304" pitchFamily="18" charset="0"/>
              </a:rPr>
              <a:t>1.Term Frequency </a:t>
            </a:r>
            <a:r>
              <a:rPr lang="en-US" sz="2400" dirty="0">
                <a:solidFill>
                  <a:srgbClr val="000000"/>
                </a:solidFill>
                <a:latin typeface="Times New Roman" panose="02020603050405020304" pitchFamily="18" charset="0"/>
                <a:cs typeface="Times New Roman" panose="02020603050405020304" pitchFamily="18" charset="0"/>
              </a:rPr>
              <a:t>: </a:t>
            </a:r>
            <a:r>
              <a:rPr lang="en-US" sz="2400" b="0" i="0" dirty="0">
                <a:solidFill>
                  <a:srgbClr val="242424"/>
                </a:solidFill>
                <a:effectLst/>
                <a:latin typeface="Times New Roman" panose="02020603050405020304" pitchFamily="18" charset="0"/>
                <a:cs typeface="Times New Roman" panose="02020603050405020304" pitchFamily="18" charset="0"/>
              </a:rPr>
              <a:t>TF refers to the number of times a particular term appears in a document. However, BM25 uses a modified term frequency that takes into account saturation effects to prevent overemphasizing heavily repeated terms.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497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9E74E5-FC1E-DF49-6396-F02C9D248AFE}"/>
              </a:ext>
            </a:extLst>
          </p:cNvPr>
          <p:cNvSpPr txBox="1"/>
          <p:nvPr/>
        </p:nvSpPr>
        <p:spPr>
          <a:xfrm>
            <a:off x="197427" y="762000"/>
            <a:ext cx="8641773" cy="5011949"/>
          </a:xfrm>
          <a:prstGeom prst="rect">
            <a:avLst/>
          </a:prstGeom>
          <a:noFill/>
        </p:spPr>
        <p:txBody>
          <a:bodyPr wrap="square">
            <a:spAutoFit/>
          </a:bodyPr>
          <a:lstStyle/>
          <a:p>
            <a:pPr algn="l">
              <a:lnSpc>
                <a:spcPct val="150000"/>
              </a:lnSpc>
            </a:pPr>
            <a:r>
              <a:rPr lang="en-US" sz="2400" b="1" i="0" dirty="0">
                <a:solidFill>
                  <a:srgbClr val="242424"/>
                </a:solidFill>
                <a:effectLst/>
                <a:latin typeface="Times New Roman" panose="02020603050405020304" pitchFamily="18" charset="0"/>
                <a:cs typeface="Times New Roman" panose="02020603050405020304" pitchFamily="18" charset="0"/>
              </a:rPr>
              <a:t>2.Inverse Document Frequency (IDF)</a:t>
            </a:r>
            <a:r>
              <a:rPr lang="en-US" sz="2400" b="0" i="0" dirty="0">
                <a:solidFill>
                  <a:srgbClr val="242424"/>
                </a:solidFill>
                <a:effectLst/>
                <a:latin typeface="Times New Roman" panose="02020603050405020304" pitchFamily="18" charset="0"/>
                <a:cs typeface="Times New Roman" panose="02020603050405020304" pitchFamily="18" charset="0"/>
              </a:rPr>
              <a:t>: IDF measures the importance of a term in the entire corpus. It assigns higher weights to terms that are rare in the corpus and lower weights to terms that are common. IDF is calculated using the formula: </a:t>
            </a:r>
            <a:r>
              <a:rPr lang="en-US" sz="2400" b="0" i="1" dirty="0">
                <a:solidFill>
                  <a:srgbClr val="242424"/>
                </a:solidFill>
                <a:effectLst/>
                <a:latin typeface="Times New Roman" panose="02020603050405020304" pitchFamily="18" charset="0"/>
                <a:cs typeface="Times New Roman" panose="02020603050405020304" pitchFamily="18" charset="0"/>
              </a:rPr>
              <a:t>IDF = log((N — n + 0.5) / (n + 0.5))</a:t>
            </a:r>
            <a:r>
              <a:rPr lang="en-US" sz="2400" b="0" i="0" dirty="0">
                <a:solidFill>
                  <a:srgbClr val="242424"/>
                </a:solidFill>
                <a:effectLst/>
                <a:latin typeface="Times New Roman" panose="02020603050405020304" pitchFamily="18" charset="0"/>
                <a:cs typeface="Times New Roman" panose="02020603050405020304" pitchFamily="18" charset="0"/>
              </a:rPr>
              <a:t>, where N is the total number of documents and n is the number of documents containing the term.</a:t>
            </a:r>
          </a:p>
          <a:p>
            <a:pPr algn="just">
              <a:lnSpc>
                <a:spcPct val="150000"/>
              </a:lnSpc>
            </a:pPr>
            <a:r>
              <a:rPr lang="en-US" sz="2400" b="1" i="0" dirty="0">
                <a:solidFill>
                  <a:srgbClr val="242424"/>
                </a:solidFill>
                <a:effectLst/>
                <a:latin typeface="Times New Roman" panose="02020603050405020304" pitchFamily="18" charset="0"/>
                <a:cs typeface="Times New Roman" panose="02020603050405020304" pitchFamily="18" charset="0"/>
              </a:rPr>
              <a:t>3. Document Length Normalization</a:t>
            </a:r>
            <a:r>
              <a:rPr lang="en-US" sz="2400" b="0" i="0" dirty="0">
                <a:solidFill>
                  <a:srgbClr val="242424"/>
                </a:solidFill>
                <a:effectLst/>
                <a:latin typeface="Times New Roman" panose="02020603050405020304" pitchFamily="18" charset="0"/>
                <a:cs typeface="Times New Roman" panose="02020603050405020304" pitchFamily="18" charset="0"/>
              </a:rPr>
              <a:t>: BM25 incorporates document length normalization to address the impact of document length on relevance scoring. </a:t>
            </a:r>
          </a:p>
        </p:txBody>
      </p:sp>
    </p:spTree>
    <p:extLst>
      <p:ext uri="{BB962C8B-B14F-4D97-AF65-F5344CB8AC3E}">
        <p14:creationId xmlns:p14="http://schemas.microsoft.com/office/powerpoint/2010/main" val="1543263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1D3987-4C78-498A-06C6-AEC736DF4B1D}"/>
              </a:ext>
            </a:extLst>
          </p:cNvPr>
          <p:cNvSpPr txBox="1"/>
          <p:nvPr/>
        </p:nvSpPr>
        <p:spPr>
          <a:xfrm>
            <a:off x="152400" y="3429000"/>
            <a:ext cx="8534400" cy="2795958"/>
          </a:xfrm>
          <a:prstGeom prst="rect">
            <a:avLst/>
          </a:prstGeom>
          <a:noFill/>
        </p:spPr>
        <p:txBody>
          <a:bodyPr wrap="square">
            <a:spAutoFit/>
          </a:bodyPr>
          <a:lstStyle/>
          <a:p>
            <a:pPr lvl="1" algn="just">
              <a:lnSpc>
                <a:spcPct val="150000"/>
              </a:lnSpc>
            </a:pPr>
            <a:r>
              <a:rPr lang="en-US" sz="2400" b="1" i="0" dirty="0">
                <a:solidFill>
                  <a:srgbClr val="242424"/>
                </a:solidFill>
                <a:effectLst/>
                <a:latin typeface="Times New Roman" panose="02020603050405020304" pitchFamily="18" charset="0"/>
                <a:cs typeface="Times New Roman" panose="02020603050405020304" pitchFamily="18" charset="0"/>
              </a:rPr>
              <a:t>4.Query Term Saturation</a:t>
            </a:r>
            <a:r>
              <a:rPr lang="en-US" sz="2400" b="0" i="0" dirty="0">
                <a:solidFill>
                  <a:srgbClr val="242424"/>
                </a:solidFill>
                <a:effectLst/>
                <a:latin typeface="Times New Roman" panose="02020603050405020304" pitchFamily="18" charset="0"/>
                <a:cs typeface="Times New Roman" panose="02020603050405020304" pitchFamily="18" charset="0"/>
              </a:rPr>
              <a:t>: BM25 also includes a term saturation function to mitigate the impact of excessively high term frequencies. This function reduces the effect of extremely high term frequencies on relevance scoring, as very high frequencies often correspond to less informative terms.</a:t>
            </a:r>
          </a:p>
        </p:txBody>
      </p:sp>
      <p:sp>
        <p:nvSpPr>
          <p:cNvPr id="5" name="TextBox 4">
            <a:extLst>
              <a:ext uri="{FF2B5EF4-FFF2-40B4-BE49-F238E27FC236}">
                <a16:creationId xmlns:a16="http://schemas.microsoft.com/office/drawing/2014/main" id="{3D6DC5EE-C5BD-B696-6CFB-44E4A7F6DE42}"/>
              </a:ext>
            </a:extLst>
          </p:cNvPr>
          <p:cNvSpPr txBox="1"/>
          <p:nvPr/>
        </p:nvSpPr>
        <p:spPr>
          <a:xfrm>
            <a:off x="533400" y="762000"/>
            <a:ext cx="8603673" cy="2249142"/>
          </a:xfrm>
          <a:prstGeom prst="rect">
            <a:avLst/>
          </a:prstGeom>
          <a:noFill/>
        </p:spPr>
        <p:txBody>
          <a:bodyPr wrap="square">
            <a:spAutoFit/>
          </a:bodyPr>
          <a:lstStyle/>
          <a:p>
            <a:pPr>
              <a:lnSpc>
                <a:spcPct val="150000"/>
              </a:lnSpc>
            </a:pPr>
            <a:r>
              <a:rPr lang="en-US" sz="2400" b="0" i="0" dirty="0">
                <a:solidFill>
                  <a:srgbClr val="242424"/>
                </a:solidFill>
                <a:effectLst/>
                <a:latin typeface="Times New Roman" panose="02020603050405020304" pitchFamily="18" charset="0"/>
                <a:cs typeface="Times New Roman" panose="02020603050405020304" pitchFamily="18" charset="0"/>
              </a:rPr>
              <a:t>Longer documents tend to have more occurrences of a term, leading to potential bias. Document length normalization counteracts this bias by dividing the term frequency by the document’s length and applying a normalization factor.</a:t>
            </a:r>
            <a:endParaRPr lang="en-IN" sz="2400" dirty="0"/>
          </a:p>
        </p:txBody>
      </p:sp>
    </p:spTree>
    <p:extLst>
      <p:ext uri="{BB962C8B-B14F-4D97-AF65-F5344CB8AC3E}">
        <p14:creationId xmlns:p14="http://schemas.microsoft.com/office/powerpoint/2010/main" val="145986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A17D30-8D18-C467-FE25-7536915D23F1}"/>
              </a:ext>
            </a:extLst>
          </p:cNvPr>
          <p:cNvSpPr txBox="1"/>
          <p:nvPr/>
        </p:nvSpPr>
        <p:spPr>
          <a:xfrm>
            <a:off x="228600" y="533401"/>
            <a:ext cx="8610600" cy="7412607"/>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There are some variations of the scoring function for BM25, the most common form is:</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Where: </a:t>
            </a:r>
          </a:p>
          <a:p>
            <a:pPr marL="342900" indent="-342900">
              <a:lnSpc>
                <a:spcPct val="150000"/>
              </a:lnSpc>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ri</a:t>
            </a:r>
            <a:r>
              <a:rPr lang="en-IN" sz="2400" dirty="0">
                <a:latin typeface="Times New Roman" panose="02020603050405020304" pitchFamily="18" charset="0"/>
                <a:cs typeface="Times New Roman" panose="02020603050405020304" pitchFamily="18" charset="0"/>
              </a:rPr>
              <a:t> is the number of relevant documents containing term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ni</a:t>
            </a:r>
            <a:r>
              <a:rPr lang="en-IN" sz="2400" dirty="0">
                <a:latin typeface="Times New Roman" panose="02020603050405020304" pitchFamily="18" charset="0"/>
                <a:cs typeface="Times New Roman" panose="02020603050405020304" pitchFamily="18" charset="0"/>
              </a:rPr>
              <a:t> is the number of documents containing term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 is the total number of documents in the collection</a:t>
            </a: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 is the number of relevant documents for this query </a:t>
            </a: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 and R are set to zero if there is no relevance information</a:t>
            </a: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fi is the frequency of term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in the document</a:t>
            </a:r>
          </a:p>
          <a:p>
            <a:pPr marL="342900" indent="-342900">
              <a:lnSpc>
                <a:spcPct val="150000"/>
              </a:lnSpc>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qfi</a:t>
            </a:r>
            <a:r>
              <a:rPr lang="en-IN" sz="2400" dirty="0">
                <a:latin typeface="Times New Roman" panose="02020603050405020304" pitchFamily="18" charset="0"/>
                <a:cs typeface="Times New Roman" panose="02020603050405020304" pitchFamily="18" charset="0"/>
              </a:rPr>
              <a:t> is the frequency of term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in the query;</a:t>
            </a: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k1,k2, and K are parameters whose values are set empirically. </a:t>
            </a:r>
          </a:p>
        </p:txBody>
      </p:sp>
      <p:pic>
        <p:nvPicPr>
          <p:cNvPr id="5" name="Picture 4">
            <a:extLst>
              <a:ext uri="{FF2B5EF4-FFF2-40B4-BE49-F238E27FC236}">
                <a16:creationId xmlns:a16="http://schemas.microsoft.com/office/drawing/2014/main" id="{712F211D-4FF1-5B23-B2EC-EC481EAB6BC3}"/>
              </a:ext>
            </a:extLst>
          </p:cNvPr>
          <p:cNvPicPr>
            <a:picLocks noChangeAspect="1"/>
          </p:cNvPicPr>
          <p:nvPr/>
        </p:nvPicPr>
        <p:blipFill>
          <a:blip r:embed="rId2"/>
          <a:stretch>
            <a:fillRect/>
          </a:stretch>
        </p:blipFill>
        <p:spPr>
          <a:xfrm>
            <a:off x="1371600" y="1676400"/>
            <a:ext cx="6172200" cy="1524000"/>
          </a:xfrm>
          <a:prstGeom prst="rect">
            <a:avLst/>
          </a:prstGeom>
        </p:spPr>
      </p:pic>
    </p:spTree>
    <p:extLst>
      <p:ext uri="{BB962C8B-B14F-4D97-AF65-F5344CB8AC3E}">
        <p14:creationId xmlns:p14="http://schemas.microsoft.com/office/powerpoint/2010/main" val="3712959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319FE1-9C85-7885-9BAF-F2CAD4E63B8F}"/>
              </a:ext>
            </a:extLst>
          </p:cNvPr>
          <p:cNvSpPr txBox="1"/>
          <p:nvPr/>
        </p:nvSpPr>
        <p:spPr>
          <a:xfrm>
            <a:off x="228600" y="457200"/>
            <a:ext cx="8686800" cy="16879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fi is the frequency of term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in the document</a:t>
            </a:r>
          </a:p>
          <a:p>
            <a:pPr marL="342900" indent="-342900">
              <a:lnSpc>
                <a:spcPct val="150000"/>
              </a:lnSpc>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qfi</a:t>
            </a:r>
            <a:r>
              <a:rPr lang="en-IN" sz="2400" dirty="0">
                <a:latin typeface="Times New Roman" panose="02020603050405020304" pitchFamily="18" charset="0"/>
                <a:cs typeface="Times New Roman" panose="02020603050405020304" pitchFamily="18" charset="0"/>
              </a:rPr>
              <a:t> is the frequency of term </a:t>
            </a:r>
            <a:r>
              <a:rPr lang="en-IN" sz="2400" dirty="0" err="1">
                <a:latin typeface="Times New Roman" panose="02020603050405020304" pitchFamily="18" charset="0"/>
                <a:cs typeface="Times New Roman" panose="02020603050405020304" pitchFamily="18" charset="0"/>
              </a:rPr>
              <a:t>i</a:t>
            </a:r>
            <a:r>
              <a:rPr lang="en-IN" sz="2400" dirty="0">
                <a:latin typeface="Times New Roman" panose="02020603050405020304" pitchFamily="18" charset="0"/>
                <a:cs typeface="Times New Roman" panose="02020603050405020304" pitchFamily="18" charset="0"/>
              </a:rPr>
              <a:t> in the query;</a:t>
            </a: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k1,k2, and K are parameters whose values are set empirically. </a:t>
            </a:r>
          </a:p>
        </p:txBody>
      </p:sp>
    </p:spTree>
    <p:extLst>
      <p:ext uri="{BB962C8B-B14F-4D97-AF65-F5344CB8AC3E}">
        <p14:creationId xmlns:p14="http://schemas.microsoft.com/office/powerpoint/2010/main" val="2009690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0062"/>
            <a:ext cx="8274966" cy="6129338"/>
          </a:xfrm>
        </p:spPr>
        <p:txBody>
          <a:bodyPr>
            <a:normAutofit/>
          </a:bodyPr>
          <a:lstStyle/>
          <a:p>
            <a:r>
              <a:rPr lang="en-IN" sz="3600" dirty="0">
                <a:solidFill>
                  <a:srgbClr val="7030A0"/>
                </a:solidFill>
                <a:latin typeface="Times New Roman" panose="02020603050405020304"/>
                <a:cs typeface="Times New Roman" panose="02020603050405020304"/>
              </a:rPr>
              <a:t>              </a:t>
            </a:r>
            <a:endParaRPr lang="en-IN" sz="3600" dirty="0">
              <a:solidFill>
                <a:srgbClr val="7030A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255639" y="457200"/>
            <a:ext cx="7875762" cy="6129338"/>
          </a:xfrm>
        </p:spPr>
        <p:txBody>
          <a:bodyPr vert="horz" lIns="91440" tIns="45720" rIns="91440" bIns="45720" rtlCol="0" anchor="t">
            <a:normAutofit lnSpcReduction="10000"/>
          </a:bodyPr>
          <a:lstStyle/>
          <a:p>
            <a:pPr marL="0" indent="0" algn="just">
              <a:lnSpc>
                <a:spcPct val="150000"/>
              </a:lnSpc>
              <a:buNone/>
            </a:pPr>
            <a:r>
              <a:rPr lang="en-US" sz="2400" b="1" dirty="0">
                <a:latin typeface="Times New Roman" panose="02020603050405020304"/>
                <a:cs typeface="Times New Roman" panose="02020603050405020304"/>
              </a:rPr>
              <a:t>Software Requirements:</a:t>
            </a:r>
          </a:p>
          <a:p>
            <a:pPr marL="342900" indent="-342900" algn="just">
              <a:lnSpc>
                <a:spcPct val="150000"/>
              </a:lnSpc>
              <a:buFont typeface="Wingdings" panose="05000000000000000000" pitchFamily="34" charset="0"/>
              <a:buChar char="Ø"/>
            </a:pPr>
            <a:r>
              <a:rPr lang="en-IN" altLang="en-US" sz="2400" dirty="0">
                <a:latin typeface="Times New Roman" panose="02020603050405020304"/>
                <a:cs typeface="Times New Roman" panose="02020603050405020304"/>
              </a:rPr>
              <a:t>Development Language: </a:t>
            </a:r>
            <a:r>
              <a:rPr lang="en-US" sz="2400" dirty="0">
                <a:latin typeface="Times New Roman" panose="02020603050405020304"/>
                <a:cs typeface="Times New Roman" panose="02020603050405020304"/>
              </a:rPr>
              <a:t>Python</a:t>
            </a:r>
          </a:p>
          <a:p>
            <a:pPr marL="342900" indent="-342900" algn="just">
              <a:lnSpc>
                <a:spcPct val="150000"/>
              </a:lnSpc>
              <a:buFont typeface="Wingdings" panose="05000000000000000000" pitchFamily="34" charset="0"/>
              <a:buChar char="Ø"/>
            </a:pPr>
            <a:r>
              <a:rPr lang="en-US" sz="2400" dirty="0">
                <a:latin typeface="Times New Roman" panose="02020603050405020304"/>
                <a:cs typeface="Times New Roman" panose="02020603050405020304"/>
              </a:rPr>
              <a:t>Encryption Libraries</a:t>
            </a:r>
            <a:r>
              <a:rPr lang="en-IN" altLang="en-US" sz="2400" dirty="0">
                <a:latin typeface="Times New Roman" panose="02020603050405020304"/>
                <a:cs typeface="Times New Roman" panose="02020603050405020304"/>
              </a:rPr>
              <a:t>.</a:t>
            </a:r>
            <a:endParaRPr lang="en-US" sz="2400" dirty="0">
              <a:latin typeface="Times New Roman" panose="02020603050405020304"/>
              <a:cs typeface="Times New Roman" panose="02020603050405020304"/>
            </a:endParaRPr>
          </a:p>
          <a:p>
            <a:pPr marL="342900" indent="-342900" algn="just">
              <a:lnSpc>
                <a:spcPct val="150000"/>
              </a:lnSpc>
              <a:buFont typeface="Wingdings" panose="05000000000000000000" pitchFamily="34" charset="0"/>
              <a:buChar char="Ø"/>
            </a:pPr>
            <a:r>
              <a:rPr lang="en-US" sz="2400" dirty="0">
                <a:latin typeface="Times New Roman" panose="02020603050405020304"/>
                <a:cs typeface="Times New Roman" panose="02020603050405020304"/>
              </a:rPr>
              <a:t>Keyword matching algorithm</a:t>
            </a:r>
            <a:r>
              <a:rPr lang="en-IN" altLang="en-US" sz="2400" dirty="0">
                <a:latin typeface="Times New Roman" panose="02020603050405020304"/>
                <a:cs typeface="Times New Roman" panose="02020603050405020304"/>
              </a:rPr>
              <a:t>: BM25</a:t>
            </a:r>
            <a:endParaRPr lang="en-US" sz="2400" dirty="0">
              <a:latin typeface="Times New Roman" panose="02020603050405020304"/>
              <a:cs typeface="Times New Roman" panose="02020603050405020304"/>
            </a:endParaRPr>
          </a:p>
          <a:p>
            <a:pPr marL="342900" indent="-342900" algn="just">
              <a:lnSpc>
                <a:spcPct val="150000"/>
              </a:lnSpc>
              <a:buFont typeface="Wingdings" panose="05000000000000000000" pitchFamily="34" charset="0"/>
              <a:buChar char="Ø"/>
            </a:pPr>
            <a:r>
              <a:rPr lang="en-US" sz="2400" dirty="0">
                <a:latin typeface="Times New Roman" panose="02020603050405020304"/>
                <a:cs typeface="Times New Roman" panose="02020603050405020304"/>
              </a:rPr>
              <a:t>Cloud Services </a:t>
            </a:r>
            <a:r>
              <a:rPr lang="en-IN" altLang="en-US" sz="2400" dirty="0">
                <a:latin typeface="Times New Roman" panose="02020603050405020304"/>
                <a:cs typeface="Times New Roman" panose="02020603050405020304"/>
              </a:rPr>
              <a:t>:</a:t>
            </a:r>
            <a:r>
              <a:rPr lang="en-US" sz="2400" dirty="0">
                <a:latin typeface="Times New Roman" panose="02020603050405020304"/>
                <a:cs typeface="Times New Roman" panose="02020603050405020304"/>
              </a:rPr>
              <a:t> AWS</a:t>
            </a:r>
          </a:p>
          <a:p>
            <a:pPr marL="0" indent="0" algn="just">
              <a:lnSpc>
                <a:spcPct val="150000"/>
              </a:lnSpc>
              <a:buNone/>
            </a:pPr>
            <a:r>
              <a:rPr lang="en-US" sz="2000" b="1" dirty="0">
                <a:latin typeface="Times New Roman" panose="02020603050405020304"/>
                <a:cs typeface="Times New Roman" panose="02020603050405020304"/>
              </a:rPr>
              <a:t>Hardware Requirements</a:t>
            </a:r>
            <a:r>
              <a:rPr lang="en-US" sz="1800" dirty="0">
                <a:latin typeface="Times New Roman" panose="02020603050405020304"/>
                <a:cs typeface="Times New Roman" panose="02020603050405020304"/>
              </a:rPr>
              <a:t>:</a:t>
            </a:r>
          </a:p>
          <a:p>
            <a:pPr algn="just">
              <a:lnSpc>
                <a:spcPct val="150000"/>
              </a:lnSpc>
              <a:buFont typeface="Wingdings" panose="05000000000000000000" pitchFamily="2" charset="2"/>
              <a:buChar char="Ø"/>
            </a:pPr>
            <a:r>
              <a:rPr lang="en-US" sz="180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Operating System :windows 7 or 7+</a:t>
            </a:r>
          </a:p>
          <a:p>
            <a:pPr marL="342900" indent="-342900" algn="just">
              <a:lnSpc>
                <a:spcPct val="150000"/>
              </a:lnSpc>
              <a:buFont typeface="Wingdings" panose="05000000000000000000" pitchFamily="34" charset="0"/>
              <a:buChar char="Ø"/>
            </a:pPr>
            <a:r>
              <a:rPr lang="en-US" sz="2400" dirty="0">
                <a:latin typeface="Times New Roman" panose="02020603050405020304"/>
                <a:cs typeface="Times New Roman" panose="02020603050405020304"/>
              </a:rPr>
              <a:t>Ram : 8 GB</a:t>
            </a:r>
          </a:p>
          <a:p>
            <a:pPr marL="342900" indent="-342900" algn="just">
              <a:lnSpc>
                <a:spcPct val="150000"/>
              </a:lnSpc>
              <a:buFont typeface="Wingdings" panose="05000000000000000000" pitchFamily="34" charset="0"/>
              <a:buChar char="Ø"/>
            </a:pPr>
            <a:r>
              <a:rPr lang="en-US" sz="2400" dirty="0">
                <a:latin typeface="Times New Roman" panose="02020603050405020304"/>
                <a:cs typeface="Times New Roman" panose="02020603050405020304"/>
              </a:rPr>
              <a:t>Hard Disc or SSD : More than 256 GB</a:t>
            </a:r>
          </a:p>
          <a:p>
            <a:pPr marL="342900" indent="-342900" algn="just">
              <a:lnSpc>
                <a:spcPct val="150000"/>
              </a:lnSpc>
              <a:buFont typeface="Wingdings" panose="05000000000000000000" pitchFamily="34" charset="0"/>
              <a:buChar char="Ø"/>
            </a:pPr>
            <a:r>
              <a:rPr lang="en-US" sz="2400" dirty="0">
                <a:latin typeface="Times New Roman" panose="02020603050405020304"/>
                <a:cs typeface="Times New Roman" panose="02020603050405020304"/>
              </a:rPr>
              <a:t>Processor : Intel 3</a:t>
            </a:r>
            <a:r>
              <a:rPr lang="en-US" sz="2400" baseline="30000" dirty="0">
                <a:latin typeface="Times New Roman" panose="02020603050405020304"/>
                <a:cs typeface="Times New Roman" panose="02020603050405020304"/>
              </a:rPr>
              <a:t>rd</a:t>
            </a:r>
            <a:r>
              <a:rPr lang="en-US" sz="2400" dirty="0">
                <a:latin typeface="Times New Roman" panose="02020603050405020304"/>
                <a:cs typeface="Times New Roman" panose="02020603050405020304"/>
              </a:rPr>
              <a:t> generation or high</a:t>
            </a:r>
          </a:p>
          <a:p>
            <a:pPr marL="0" indent="0" algn="just">
              <a:lnSpc>
                <a:spcPct val="150000"/>
              </a:lnSpc>
              <a:buNone/>
            </a:pPr>
            <a:endParaRPr lang="en-US" sz="2000" dirty="0">
              <a:latin typeface="Times New Roman" panose="02020603050405020304"/>
              <a:cs typeface="Times New Roman" panose="02020603050405020304"/>
            </a:endParaRP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30274"/>
          </a:xfrm>
        </p:spPr>
        <p:txBody>
          <a:bodyPr>
            <a:normAutofit fontScale="90000"/>
          </a:bodyPr>
          <a:lstStyle/>
          <a:p>
            <a:r>
              <a:rPr lang="en-US" sz="3600" dirty="0">
                <a:solidFill>
                  <a:srgbClr val="7030A0"/>
                </a:solidFill>
                <a:latin typeface="Times New Roman" panose="02020603050405020304" pitchFamily="18" charset="0"/>
                <a:cs typeface="Times New Roman" panose="02020603050405020304" pitchFamily="18" charset="0"/>
              </a:rPr>
              <a:t>                        OUTLINE</a:t>
            </a:r>
            <a:br>
              <a:rPr lang="en-US" dirty="0">
                <a:solidFill>
                  <a:srgbClr val="7030A0"/>
                </a:solidFill>
              </a:rPr>
            </a:br>
            <a:endParaRPr lang="en-US" dirty="0"/>
          </a:p>
        </p:txBody>
      </p:sp>
      <p:sp>
        <p:nvSpPr>
          <p:cNvPr id="3" name="Content Placeholder 2"/>
          <p:cNvSpPr>
            <a:spLocks noGrp="1"/>
          </p:cNvSpPr>
          <p:nvPr>
            <p:ph idx="1"/>
          </p:nvPr>
        </p:nvSpPr>
        <p:spPr>
          <a:xfrm>
            <a:off x="228600" y="685800"/>
            <a:ext cx="8286750" cy="5715000"/>
          </a:xfrm>
        </p:spPr>
        <p:txBody>
          <a:bodyPr vert="horz" lIns="91440" tIns="45720" rIns="91440" bIns="45720" rtlCol="0" anchor="t">
            <a:normAutofit fontScale="92500" lnSpcReduction="10000"/>
          </a:bodyPr>
          <a:lstStyle/>
          <a:p>
            <a:pPr marL="457200" indent="-457200" algn="just">
              <a:lnSpc>
                <a:spcPct val="150000"/>
              </a:lnSpc>
              <a:buFont typeface="+mj-lt"/>
              <a:buAutoNum type="arabicPeriod"/>
            </a:pPr>
            <a:r>
              <a:rPr lang="en-US" sz="2300" dirty="0">
                <a:latin typeface="Times New Roman" panose="02020603050405020304"/>
                <a:cs typeface="Times New Roman" panose="02020603050405020304"/>
              </a:rPr>
              <a:t>Abstract</a:t>
            </a:r>
          </a:p>
          <a:p>
            <a:pPr marL="457200" indent="-457200" algn="just">
              <a:lnSpc>
                <a:spcPct val="150000"/>
              </a:lnSpc>
              <a:buAutoNum type="arabicPeriod"/>
            </a:pPr>
            <a:r>
              <a:rPr lang="en-US" sz="2300" dirty="0">
                <a:latin typeface="Times New Roman" panose="02020603050405020304"/>
                <a:cs typeface="Times New Roman" panose="02020603050405020304"/>
              </a:rPr>
              <a:t>Introduction</a:t>
            </a:r>
          </a:p>
          <a:p>
            <a:pPr marL="457200" indent="-457200" algn="just">
              <a:lnSpc>
                <a:spcPct val="150000"/>
              </a:lnSpc>
              <a:buAutoNum type="arabicPeriod"/>
            </a:pPr>
            <a:r>
              <a:rPr lang="en-US" sz="2300" dirty="0">
                <a:latin typeface="Times New Roman" panose="02020603050405020304"/>
                <a:cs typeface="Times New Roman" panose="02020603050405020304"/>
              </a:rPr>
              <a:t>Problem Definition </a:t>
            </a:r>
          </a:p>
          <a:p>
            <a:pPr marL="457200" indent="-457200" algn="just">
              <a:lnSpc>
                <a:spcPct val="150000"/>
              </a:lnSpc>
              <a:buAutoNum type="arabicPeriod"/>
            </a:pPr>
            <a:r>
              <a:rPr lang="en-US" sz="2300" dirty="0">
                <a:latin typeface="Times New Roman" panose="02020603050405020304"/>
                <a:cs typeface="Times New Roman" panose="02020603050405020304"/>
              </a:rPr>
              <a:t>Objectives</a:t>
            </a:r>
          </a:p>
          <a:p>
            <a:pPr marL="457200" indent="-457200" algn="just">
              <a:lnSpc>
                <a:spcPct val="150000"/>
              </a:lnSpc>
              <a:buAutoNum type="arabicPeriod"/>
            </a:pPr>
            <a:r>
              <a:rPr lang="en-US" sz="2300" dirty="0">
                <a:latin typeface="Times New Roman" panose="02020603050405020304"/>
                <a:cs typeface="Times New Roman" panose="02020603050405020304"/>
              </a:rPr>
              <a:t>Existing System</a:t>
            </a:r>
          </a:p>
          <a:p>
            <a:pPr marL="714375" indent="-83820" algn="just">
              <a:lnSpc>
                <a:spcPct val="150000"/>
              </a:lnSpc>
              <a:buFont typeface="Wingdings" panose="05000000000000000000" pitchFamily="2" charset="2"/>
              <a:buChar char="ü"/>
            </a:pPr>
            <a:r>
              <a:rPr lang="en-US" sz="2300" dirty="0">
                <a:latin typeface="Times New Roman" panose="02020603050405020304"/>
                <a:cs typeface="Times New Roman" panose="02020603050405020304"/>
              </a:rPr>
              <a:t> Limitations / Disadvantages</a:t>
            </a:r>
          </a:p>
          <a:p>
            <a:pPr marL="457200" indent="-457200" algn="just">
              <a:lnSpc>
                <a:spcPct val="150000"/>
              </a:lnSpc>
              <a:buAutoNum type="arabicPeriod" startAt="6"/>
            </a:pPr>
            <a:r>
              <a:rPr lang="en-US" sz="2300" dirty="0">
                <a:latin typeface="Times New Roman" panose="02020603050405020304"/>
                <a:cs typeface="Times New Roman" panose="02020603050405020304"/>
              </a:rPr>
              <a:t>Proposed System</a:t>
            </a:r>
          </a:p>
          <a:p>
            <a:pPr marL="629920" indent="0" algn="just">
              <a:lnSpc>
                <a:spcPct val="150000"/>
              </a:lnSpc>
              <a:buFont typeface="Wingdings" panose="05000000000000000000" pitchFamily="2" charset="2"/>
              <a:buChar char="ü"/>
            </a:pPr>
            <a:r>
              <a:rPr lang="en-US" sz="2300" dirty="0">
                <a:latin typeface="Times New Roman" panose="02020603050405020304"/>
                <a:cs typeface="Times New Roman" panose="02020603050405020304"/>
              </a:rPr>
              <a:t>  Proposed System Block Diagram</a:t>
            </a:r>
          </a:p>
          <a:p>
            <a:pPr marL="457200" indent="-457200" algn="just">
              <a:lnSpc>
                <a:spcPct val="150000"/>
              </a:lnSpc>
              <a:buAutoNum type="arabicPeriod" startAt="7"/>
            </a:pPr>
            <a:r>
              <a:rPr lang="en-US" sz="2300" dirty="0">
                <a:latin typeface="Times New Roman" panose="02020603050405020304"/>
                <a:cs typeface="Times New Roman" panose="02020603050405020304"/>
              </a:rPr>
              <a:t>System Design</a:t>
            </a:r>
          </a:p>
          <a:p>
            <a:pPr marL="457200" indent="-457200" algn="just">
              <a:lnSpc>
                <a:spcPct val="150000"/>
              </a:lnSpc>
              <a:buAutoNum type="arabicPeriod" startAt="7"/>
            </a:pPr>
            <a:r>
              <a:rPr lang="en-US" sz="2300" dirty="0">
                <a:latin typeface="Times New Roman" panose="02020603050405020304"/>
                <a:cs typeface="Times New Roman" panose="02020603050405020304"/>
              </a:rPr>
              <a:t>References</a:t>
            </a:r>
          </a:p>
          <a:p>
            <a:pPr marL="457200" indent="-457200" algn="just">
              <a:lnSpc>
                <a:spcPct val="150000"/>
              </a:lnSpc>
              <a:buAutoNum type="arabicPeriod" startAt="7"/>
            </a:pPr>
            <a:endParaRPr lang="en-US" sz="2300" dirty="0">
              <a:latin typeface="Times New Roman" panose="02020603050405020304"/>
              <a:cs typeface="Times New Roman" panose="02020603050405020304"/>
            </a:endParaRPr>
          </a:p>
          <a:p>
            <a:pPr marL="457200" indent="-457200" algn="just">
              <a:lnSpc>
                <a:spcPct val="150000"/>
              </a:lnSpc>
              <a:buAutoNum type="arabicPeriod" startAt="7"/>
            </a:pPr>
            <a:endParaRPr lang="en-US" dirty="0">
              <a:latin typeface="Calibri" panose="020F0502020204030204"/>
              <a:cs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C45737-5076-DC7D-FBA1-488E4FC16BBB}"/>
              </a:ext>
            </a:extLst>
          </p:cNvPr>
          <p:cNvSpPr txBox="1"/>
          <p:nvPr/>
        </p:nvSpPr>
        <p:spPr>
          <a:xfrm>
            <a:off x="381000" y="76200"/>
            <a:ext cx="7848600" cy="1225941"/>
          </a:xfrm>
          <a:prstGeom prst="rect">
            <a:avLst/>
          </a:prstGeom>
        </p:spPr>
        <p:txBody>
          <a:bodyPr vert="horz" lIns="91440" tIns="45720" rIns="91440" bIns="45720" rtlCol="0" anchor="ctr">
            <a:normAutofit fontScale="92500" lnSpcReduction="20000"/>
          </a:bodyPr>
          <a:lstStyle/>
          <a:p>
            <a:pPr>
              <a:lnSpc>
                <a:spcPct val="90000"/>
              </a:lnSpc>
              <a:spcBef>
                <a:spcPct val="0"/>
              </a:spcBef>
              <a:spcAft>
                <a:spcPts val="600"/>
              </a:spcAft>
            </a:pPr>
            <a:r>
              <a:rPr lang="en-US" sz="3100" kern="1200" dirty="0">
                <a:solidFill>
                  <a:schemeClr val="tx1"/>
                </a:solidFill>
                <a:latin typeface="+mj-lt"/>
                <a:ea typeface="+mj-ea"/>
                <a:cs typeface="+mj-cs"/>
              </a:rPr>
              <a:t>                                    </a:t>
            </a:r>
            <a:endParaRPr lang="en-US" sz="3100" b="1" kern="1200" dirty="0">
              <a:solidFill>
                <a:schemeClr val="tx1"/>
              </a:solidFill>
              <a:latin typeface="+mj-lt"/>
              <a:ea typeface="+mj-ea"/>
              <a:cs typeface="+mj-cs"/>
            </a:endParaRPr>
          </a:p>
          <a:p>
            <a:pPr>
              <a:lnSpc>
                <a:spcPct val="90000"/>
              </a:lnSpc>
              <a:spcBef>
                <a:spcPct val="0"/>
              </a:spcBef>
              <a:spcAft>
                <a:spcPts val="600"/>
              </a:spcAft>
            </a:pPr>
            <a:r>
              <a:rPr lang="en-US" sz="3100" b="1" kern="1200" dirty="0">
                <a:solidFill>
                  <a:schemeClr val="tx1"/>
                </a:solidFill>
                <a:latin typeface="+mj-lt"/>
                <a:ea typeface="+mj-ea"/>
                <a:cs typeface="+mj-cs"/>
              </a:rPr>
              <a:t>                                System Design</a:t>
            </a:r>
          </a:p>
          <a:p>
            <a:pPr>
              <a:lnSpc>
                <a:spcPct val="90000"/>
              </a:lnSpc>
              <a:spcBef>
                <a:spcPct val="0"/>
              </a:spcBef>
              <a:spcAft>
                <a:spcPts val="600"/>
              </a:spcAft>
            </a:pPr>
            <a:r>
              <a:rPr lang="en-US" sz="3100" b="1" dirty="0" err="1">
                <a:latin typeface="+mj-lt"/>
                <a:ea typeface="+mj-ea"/>
                <a:cs typeface="+mj-cs"/>
              </a:rPr>
              <a:t>Usecase</a:t>
            </a:r>
            <a:r>
              <a:rPr lang="en-US" sz="3100" b="1" dirty="0">
                <a:latin typeface="+mj-lt"/>
                <a:ea typeface="+mj-ea"/>
                <a:cs typeface="+mj-cs"/>
              </a:rPr>
              <a:t> diagram:</a:t>
            </a:r>
            <a:endParaRPr lang="en-US" sz="3100" b="1"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9F2F1411-06FF-F416-D9BC-665841BA9BB6}"/>
              </a:ext>
            </a:extLst>
          </p:cNvPr>
          <p:cNvPicPr>
            <a:picLocks noChangeAspect="1"/>
          </p:cNvPicPr>
          <p:nvPr/>
        </p:nvPicPr>
        <p:blipFill>
          <a:blip r:embed="rId2"/>
          <a:stretch>
            <a:fillRect/>
          </a:stretch>
        </p:blipFill>
        <p:spPr>
          <a:xfrm>
            <a:off x="304800" y="1302141"/>
            <a:ext cx="8458200" cy="4312712"/>
          </a:xfrm>
          <a:prstGeom prst="rect">
            <a:avLst/>
          </a:prstGeom>
        </p:spPr>
      </p:pic>
      <p:sp>
        <p:nvSpPr>
          <p:cNvPr id="8" name="TextBox 7">
            <a:extLst>
              <a:ext uri="{FF2B5EF4-FFF2-40B4-BE49-F238E27FC236}">
                <a16:creationId xmlns:a16="http://schemas.microsoft.com/office/drawing/2014/main" id="{68E6FB25-CDCC-AB0C-9D87-800FFE38D66B}"/>
              </a:ext>
            </a:extLst>
          </p:cNvPr>
          <p:cNvSpPr txBox="1"/>
          <p:nvPr/>
        </p:nvSpPr>
        <p:spPr>
          <a:xfrm>
            <a:off x="304800" y="5585356"/>
            <a:ext cx="8610600" cy="646331"/>
          </a:xfrm>
          <a:prstGeom prst="rect">
            <a:avLst/>
          </a:prstGeom>
          <a:noFill/>
        </p:spPr>
        <p:txBody>
          <a:bodyPr wrap="square" rtlCol="0">
            <a:spAutoFit/>
          </a:bodyPr>
          <a:lstStyle/>
          <a:p>
            <a:pPr algn="ctr"/>
            <a:r>
              <a:rPr lang="en-IN" sz="1800" b="1" kern="0">
                <a:latin typeface="Times New Roman" panose="02020603050405020304" pitchFamily="18" charset="0"/>
                <a:ea typeface="Times New Roman" panose="02020603050405020304" pitchFamily="18" charset="0"/>
              </a:rPr>
              <a:t>An Efficient Search Method For Encrypted Cloud Data</a:t>
            </a:r>
          </a:p>
          <a:p>
            <a:pPr algn="ctr"/>
            <a:r>
              <a:rPr lang="en-IN" sz="1800" b="1" kern="0">
                <a:latin typeface="Times New Roman" panose="02020603050405020304" pitchFamily="18" charset="0"/>
              </a:rPr>
              <a:t>Using Feature To Match Joint Keyword</a:t>
            </a:r>
            <a:endParaRPr lang="en-US" sz="1800" dirty="0"/>
          </a:p>
        </p:txBody>
      </p:sp>
    </p:spTree>
    <p:extLst>
      <p:ext uri="{BB962C8B-B14F-4D97-AF65-F5344CB8AC3E}">
        <p14:creationId xmlns:p14="http://schemas.microsoft.com/office/powerpoint/2010/main" val="1274893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78B5EB-111A-C762-3DE1-C543FCCF5B40}"/>
              </a:ext>
            </a:extLst>
          </p:cNvPr>
          <p:cNvSpPr txBox="1"/>
          <p:nvPr/>
        </p:nvSpPr>
        <p:spPr>
          <a:xfrm>
            <a:off x="628650" y="184805"/>
            <a:ext cx="78867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200" b="1" dirty="0">
                <a:latin typeface="+mj-lt"/>
                <a:ea typeface="+mj-ea"/>
                <a:cs typeface="+mj-cs"/>
              </a:rPr>
              <a:t>                System Design</a:t>
            </a:r>
          </a:p>
          <a:p>
            <a:pPr>
              <a:lnSpc>
                <a:spcPct val="90000"/>
              </a:lnSpc>
              <a:spcBef>
                <a:spcPct val="0"/>
              </a:spcBef>
              <a:spcAft>
                <a:spcPts val="600"/>
              </a:spcAft>
            </a:pPr>
            <a:r>
              <a:rPr lang="en-US" sz="4200" b="1" kern="1200" dirty="0">
                <a:solidFill>
                  <a:schemeClr val="tx1"/>
                </a:solidFill>
                <a:latin typeface="+mj-lt"/>
                <a:ea typeface="+mj-ea"/>
                <a:cs typeface="+mj-cs"/>
              </a:rPr>
              <a:t>Class Diagram:</a:t>
            </a:r>
          </a:p>
        </p:txBody>
      </p:sp>
      <p:sp>
        <p:nvSpPr>
          <p:cNvPr id="4" name="TextBox 3">
            <a:extLst>
              <a:ext uri="{FF2B5EF4-FFF2-40B4-BE49-F238E27FC236}">
                <a16:creationId xmlns:a16="http://schemas.microsoft.com/office/drawing/2014/main" id="{7D35CA59-A845-2174-EDEA-44EB8672F351}"/>
              </a:ext>
            </a:extLst>
          </p:cNvPr>
          <p:cNvSpPr txBox="1"/>
          <p:nvPr/>
        </p:nvSpPr>
        <p:spPr>
          <a:xfrm>
            <a:off x="762000" y="5791200"/>
            <a:ext cx="7239000" cy="646331"/>
          </a:xfrm>
          <a:prstGeom prst="rect">
            <a:avLst/>
          </a:prstGeom>
          <a:noFill/>
        </p:spPr>
        <p:txBody>
          <a:bodyPr wrap="square" rtlCol="0">
            <a:spAutoFit/>
          </a:bodyPr>
          <a:lstStyle/>
          <a:p>
            <a:pPr algn="ctr"/>
            <a:r>
              <a:rPr lang="en-IN" sz="1800" b="1" kern="0" dirty="0">
                <a:latin typeface="Times New Roman" panose="02020603050405020304" pitchFamily="18" charset="0"/>
                <a:ea typeface="Times New Roman" panose="02020603050405020304" pitchFamily="18" charset="0"/>
              </a:rPr>
              <a:t>An Efficient Search Method For Encrypted Cloud Data</a:t>
            </a:r>
          </a:p>
          <a:p>
            <a:pPr algn="ctr"/>
            <a:r>
              <a:rPr lang="en-IN" sz="1800" b="1" kern="0" dirty="0">
                <a:latin typeface="Times New Roman" panose="02020603050405020304" pitchFamily="18" charset="0"/>
              </a:rPr>
              <a:t>Using Feature To Match Joint Keyword</a:t>
            </a:r>
            <a:endParaRPr lang="en-US" sz="1800" dirty="0"/>
          </a:p>
        </p:txBody>
      </p:sp>
      <p:pic>
        <p:nvPicPr>
          <p:cNvPr id="8" name="Picture 7">
            <a:extLst>
              <a:ext uri="{FF2B5EF4-FFF2-40B4-BE49-F238E27FC236}">
                <a16:creationId xmlns:a16="http://schemas.microsoft.com/office/drawing/2014/main" id="{687E9B8F-27CF-8C49-F6E0-06693A4543D1}"/>
              </a:ext>
            </a:extLst>
          </p:cNvPr>
          <p:cNvPicPr>
            <a:picLocks noChangeAspect="1"/>
          </p:cNvPicPr>
          <p:nvPr/>
        </p:nvPicPr>
        <p:blipFill>
          <a:blip r:embed="rId2"/>
          <a:stretch>
            <a:fillRect/>
          </a:stretch>
        </p:blipFill>
        <p:spPr>
          <a:xfrm>
            <a:off x="723899" y="1524000"/>
            <a:ext cx="8166067" cy="3733800"/>
          </a:xfrm>
          <a:prstGeom prst="rect">
            <a:avLst/>
          </a:prstGeom>
        </p:spPr>
      </p:pic>
    </p:spTree>
    <p:extLst>
      <p:ext uri="{BB962C8B-B14F-4D97-AF65-F5344CB8AC3E}">
        <p14:creationId xmlns:p14="http://schemas.microsoft.com/office/powerpoint/2010/main" val="142668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E2D6BF2-B842-9817-D554-7CFC9D7FD872}"/>
              </a:ext>
            </a:extLst>
          </p:cNvPr>
          <p:cNvSpPr txBox="1"/>
          <p:nvPr/>
        </p:nvSpPr>
        <p:spPr>
          <a:xfrm>
            <a:off x="762000" y="228601"/>
            <a:ext cx="7753350" cy="114299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kern="1200" dirty="0">
                <a:solidFill>
                  <a:schemeClr val="tx1"/>
                </a:solidFill>
                <a:latin typeface="Times New Roman" panose="02020603050405020304" pitchFamily="18" charset="0"/>
                <a:ea typeface="+mj-ea"/>
                <a:cs typeface="Times New Roman" panose="02020603050405020304" pitchFamily="18" charset="0"/>
              </a:rPr>
              <a:t>                       SYSTEM DESIGN</a:t>
            </a:r>
          </a:p>
          <a:p>
            <a:pPr>
              <a:lnSpc>
                <a:spcPct val="90000"/>
              </a:lnSpc>
              <a:spcBef>
                <a:spcPct val="0"/>
              </a:spcBef>
              <a:spcAft>
                <a:spcPts val="600"/>
              </a:spcAft>
            </a:pPr>
            <a:r>
              <a:rPr lang="en-US" sz="2800" b="1" dirty="0">
                <a:latin typeface="Times New Roman" panose="02020603050405020304" pitchFamily="18" charset="0"/>
                <a:ea typeface="+mj-ea"/>
                <a:cs typeface="Times New Roman" panose="02020603050405020304" pitchFamily="18" charset="0"/>
              </a:rPr>
              <a:t>Sequence diagram:</a:t>
            </a:r>
            <a:endParaRPr lang="en-US" sz="2800" b="1" kern="1200" dirty="0">
              <a:solidFill>
                <a:schemeClr val="tx1"/>
              </a:solidFill>
              <a:latin typeface="Times New Roman" panose="02020603050405020304" pitchFamily="18" charset="0"/>
              <a:ea typeface="+mj-ea"/>
              <a:cs typeface="Times New Roman" panose="02020603050405020304" pitchFamily="18" charset="0"/>
            </a:endParaRPr>
          </a:p>
        </p:txBody>
      </p:sp>
      <p:pic>
        <p:nvPicPr>
          <p:cNvPr id="12" name="Picture 11">
            <a:extLst>
              <a:ext uri="{FF2B5EF4-FFF2-40B4-BE49-F238E27FC236}">
                <a16:creationId xmlns:a16="http://schemas.microsoft.com/office/drawing/2014/main" id="{21E7286B-3081-873B-CD43-580AB723C305}"/>
              </a:ext>
            </a:extLst>
          </p:cNvPr>
          <p:cNvPicPr>
            <a:picLocks noChangeAspect="1"/>
          </p:cNvPicPr>
          <p:nvPr/>
        </p:nvPicPr>
        <p:blipFill>
          <a:blip r:embed="rId2"/>
          <a:stretch>
            <a:fillRect/>
          </a:stretch>
        </p:blipFill>
        <p:spPr>
          <a:xfrm>
            <a:off x="628651" y="1295400"/>
            <a:ext cx="7018286" cy="4191000"/>
          </a:xfrm>
          <a:prstGeom prst="rect">
            <a:avLst/>
          </a:prstGeom>
        </p:spPr>
      </p:pic>
      <p:sp>
        <p:nvSpPr>
          <p:cNvPr id="17" name="TextBox 16">
            <a:extLst>
              <a:ext uri="{FF2B5EF4-FFF2-40B4-BE49-F238E27FC236}">
                <a16:creationId xmlns:a16="http://schemas.microsoft.com/office/drawing/2014/main" id="{8BAD8C5D-763B-C97A-1269-CF3D5C8AEEC7}"/>
              </a:ext>
            </a:extLst>
          </p:cNvPr>
          <p:cNvSpPr txBox="1"/>
          <p:nvPr/>
        </p:nvSpPr>
        <p:spPr>
          <a:xfrm>
            <a:off x="876300" y="5917168"/>
            <a:ext cx="6477000" cy="646331"/>
          </a:xfrm>
          <a:prstGeom prst="rect">
            <a:avLst/>
          </a:prstGeom>
          <a:noFill/>
        </p:spPr>
        <p:txBody>
          <a:bodyPr wrap="square" rtlCol="0">
            <a:spAutoFit/>
          </a:bodyPr>
          <a:lstStyle/>
          <a:p>
            <a:pPr algn="ctr"/>
            <a:r>
              <a:rPr lang="en-IN" sz="1800" b="1" kern="0">
                <a:latin typeface="Times New Roman" panose="02020603050405020304" pitchFamily="18" charset="0"/>
                <a:ea typeface="Times New Roman" panose="02020603050405020304" pitchFamily="18" charset="0"/>
              </a:rPr>
              <a:t>An Efficient Search Method For Encrypted Cloud Data</a:t>
            </a:r>
          </a:p>
          <a:p>
            <a:pPr algn="ctr"/>
            <a:r>
              <a:rPr lang="en-IN" sz="1800" b="1" kern="0">
                <a:latin typeface="Times New Roman" panose="02020603050405020304" pitchFamily="18" charset="0"/>
              </a:rPr>
              <a:t>Using Feature To Match Joint Keyword</a:t>
            </a:r>
            <a:endParaRPr lang="en-US" sz="1800" dirty="0"/>
          </a:p>
        </p:txBody>
      </p:sp>
    </p:spTree>
    <p:extLst>
      <p:ext uri="{BB962C8B-B14F-4D97-AF65-F5344CB8AC3E}">
        <p14:creationId xmlns:p14="http://schemas.microsoft.com/office/powerpoint/2010/main" val="3146755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AEE594-9971-4366-8044-42E979E1525C}"/>
              </a:ext>
            </a:extLst>
          </p:cNvPr>
          <p:cNvSpPr txBox="1"/>
          <p:nvPr/>
        </p:nvSpPr>
        <p:spPr>
          <a:xfrm>
            <a:off x="685800" y="304800"/>
            <a:ext cx="7467600" cy="83099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System Design</a:t>
            </a:r>
          </a:p>
          <a:p>
            <a:r>
              <a:rPr lang="en-US" sz="2000" dirty="0">
                <a:latin typeface="Times New Roman" panose="02020603050405020304" pitchFamily="18" charset="0"/>
                <a:cs typeface="Times New Roman" panose="02020603050405020304" pitchFamily="18" charset="0"/>
              </a:rPr>
              <a:t>Activity Diagram:</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D3B297C-A43C-4F7C-F06C-B460A49B7398}"/>
              </a:ext>
            </a:extLst>
          </p:cNvPr>
          <p:cNvPicPr>
            <a:picLocks noChangeAspect="1"/>
          </p:cNvPicPr>
          <p:nvPr/>
        </p:nvPicPr>
        <p:blipFill>
          <a:blip r:embed="rId2"/>
          <a:stretch>
            <a:fillRect/>
          </a:stretch>
        </p:blipFill>
        <p:spPr>
          <a:xfrm>
            <a:off x="1211289" y="1295401"/>
            <a:ext cx="6721422" cy="4343400"/>
          </a:xfrm>
          <a:prstGeom prst="rect">
            <a:avLst/>
          </a:prstGeom>
        </p:spPr>
      </p:pic>
      <p:sp>
        <p:nvSpPr>
          <p:cNvPr id="6" name="TextBox 5">
            <a:extLst>
              <a:ext uri="{FF2B5EF4-FFF2-40B4-BE49-F238E27FC236}">
                <a16:creationId xmlns:a16="http://schemas.microsoft.com/office/drawing/2014/main" id="{5B278725-377F-0BEC-1E69-7780CE02D29F}"/>
              </a:ext>
            </a:extLst>
          </p:cNvPr>
          <p:cNvSpPr txBox="1"/>
          <p:nvPr/>
        </p:nvSpPr>
        <p:spPr>
          <a:xfrm>
            <a:off x="914400" y="5589638"/>
            <a:ext cx="6629400" cy="646331"/>
          </a:xfrm>
          <a:prstGeom prst="rect">
            <a:avLst/>
          </a:prstGeom>
          <a:noFill/>
        </p:spPr>
        <p:txBody>
          <a:bodyPr wrap="square" rtlCol="0">
            <a:spAutoFit/>
          </a:bodyPr>
          <a:lstStyle/>
          <a:p>
            <a:pPr algn="ctr"/>
            <a:r>
              <a:rPr lang="en-IN" sz="1800" b="1" kern="0">
                <a:latin typeface="Times New Roman" panose="02020603050405020304" pitchFamily="18" charset="0"/>
                <a:ea typeface="Times New Roman" panose="02020603050405020304" pitchFamily="18" charset="0"/>
              </a:rPr>
              <a:t>An Efficient Search Method For Encrypted Cloud Data</a:t>
            </a:r>
          </a:p>
          <a:p>
            <a:pPr algn="ctr"/>
            <a:r>
              <a:rPr lang="en-IN" sz="1800" b="1" kern="0">
                <a:latin typeface="Times New Roman" panose="02020603050405020304" pitchFamily="18" charset="0"/>
              </a:rPr>
              <a:t>Using Feature To Match Joint Keyword</a:t>
            </a:r>
            <a:endParaRPr lang="en-US" sz="1800" dirty="0"/>
          </a:p>
        </p:txBody>
      </p:sp>
    </p:spTree>
    <p:extLst>
      <p:ext uri="{BB962C8B-B14F-4D97-AF65-F5344CB8AC3E}">
        <p14:creationId xmlns:p14="http://schemas.microsoft.com/office/powerpoint/2010/main" val="2258465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F372E-C348-D3F2-B97C-EBB00BA1A652}"/>
              </a:ext>
            </a:extLst>
          </p:cNvPr>
          <p:cNvPicPr>
            <a:picLocks noChangeAspect="1"/>
          </p:cNvPicPr>
          <p:nvPr/>
        </p:nvPicPr>
        <p:blipFill>
          <a:blip r:embed="rId2"/>
          <a:stretch>
            <a:fillRect/>
          </a:stretch>
        </p:blipFill>
        <p:spPr>
          <a:xfrm>
            <a:off x="457200" y="900191"/>
            <a:ext cx="7924800" cy="5057618"/>
          </a:xfrm>
          <a:prstGeom prst="rect">
            <a:avLst/>
          </a:prstGeom>
        </p:spPr>
      </p:pic>
    </p:spTree>
    <p:extLst>
      <p:ext uri="{BB962C8B-B14F-4D97-AF65-F5344CB8AC3E}">
        <p14:creationId xmlns:p14="http://schemas.microsoft.com/office/powerpoint/2010/main" val="822021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F5D20F-5DE0-93F6-FB60-A61D98EB7AF8}"/>
              </a:ext>
            </a:extLst>
          </p:cNvPr>
          <p:cNvPicPr>
            <a:picLocks noChangeAspect="1"/>
          </p:cNvPicPr>
          <p:nvPr/>
        </p:nvPicPr>
        <p:blipFill>
          <a:blip r:embed="rId2"/>
          <a:stretch>
            <a:fillRect/>
          </a:stretch>
        </p:blipFill>
        <p:spPr>
          <a:xfrm>
            <a:off x="533400" y="825448"/>
            <a:ext cx="7086600" cy="5207103"/>
          </a:xfrm>
          <a:prstGeom prst="rect">
            <a:avLst/>
          </a:prstGeom>
        </p:spPr>
      </p:pic>
    </p:spTree>
    <p:extLst>
      <p:ext uri="{BB962C8B-B14F-4D97-AF65-F5344CB8AC3E}">
        <p14:creationId xmlns:p14="http://schemas.microsoft.com/office/powerpoint/2010/main" val="2548928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4DE531-98DB-1EAB-77C8-7DAF671F9F2F}"/>
              </a:ext>
            </a:extLst>
          </p:cNvPr>
          <p:cNvPicPr>
            <a:picLocks noChangeAspect="1"/>
          </p:cNvPicPr>
          <p:nvPr/>
        </p:nvPicPr>
        <p:blipFill>
          <a:blip r:embed="rId2"/>
          <a:stretch>
            <a:fillRect/>
          </a:stretch>
        </p:blipFill>
        <p:spPr>
          <a:xfrm>
            <a:off x="762000" y="778565"/>
            <a:ext cx="6705600" cy="5300869"/>
          </a:xfrm>
          <a:prstGeom prst="rect">
            <a:avLst/>
          </a:prstGeom>
        </p:spPr>
      </p:pic>
    </p:spTree>
    <p:extLst>
      <p:ext uri="{BB962C8B-B14F-4D97-AF65-F5344CB8AC3E}">
        <p14:creationId xmlns:p14="http://schemas.microsoft.com/office/powerpoint/2010/main" val="2206603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25118-2896-93AA-E286-0CB7B8E2C4AB}"/>
              </a:ext>
            </a:extLst>
          </p:cNvPr>
          <p:cNvPicPr>
            <a:picLocks noChangeAspect="1"/>
          </p:cNvPicPr>
          <p:nvPr/>
        </p:nvPicPr>
        <p:blipFill>
          <a:blip r:embed="rId2"/>
          <a:stretch>
            <a:fillRect/>
          </a:stretch>
        </p:blipFill>
        <p:spPr>
          <a:xfrm>
            <a:off x="609600" y="823767"/>
            <a:ext cx="7543800" cy="5210466"/>
          </a:xfrm>
          <a:prstGeom prst="rect">
            <a:avLst/>
          </a:prstGeom>
        </p:spPr>
      </p:pic>
    </p:spTree>
    <p:extLst>
      <p:ext uri="{BB962C8B-B14F-4D97-AF65-F5344CB8AC3E}">
        <p14:creationId xmlns:p14="http://schemas.microsoft.com/office/powerpoint/2010/main" val="3798610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61FA7-2454-0F22-DEEA-3FA522CE8A63}"/>
              </a:ext>
            </a:extLst>
          </p:cNvPr>
          <p:cNvPicPr>
            <a:picLocks noChangeAspect="1"/>
          </p:cNvPicPr>
          <p:nvPr/>
        </p:nvPicPr>
        <p:blipFill>
          <a:blip r:embed="rId2"/>
          <a:stretch>
            <a:fillRect/>
          </a:stretch>
        </p:blipFill>
        <p:spPr>
          <a:xfrm>
            <a:off x="457200" y="801751"/>
            <a:ext cx="7620000" cy="5254498"/>
          </a:xfrm>
          <a:prstGeom prst="rect">
            <a:avLst/>
          </a:prstGeom>
        </p:spPr>
      </p:pic>
    </p:spTree>
    <p:extLst>
      <p:ext uri="{BB962C8B-B14F-4D97-AF65-F5344CB8AC3E}">
        <p14:creationId xmlns:p14="http://schemas.microsoft.com/office/powerpoint/2010/main" val="355227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DA4F51-1946-56A2-5AB2-9658FBD6710E}"/>
              </a:ext>
            </a:extLst>
          </p:cNvPr>
          <p:cNvPicPr>
            <a:picLocks noChangeAspect="1"/>
          </p:cNvPicPr>
          <p:nvPr/>
        </p:nvPicPr>
        <p:blipFill>
          <a:blip r:embed="rId2"/>
          <a:stretch>
            <a:fillRect/>
          </a:stretch>
        </p:blipFill>
        <p:spPr>
          <a:xfrm>
            <a:off x="609600" y="802298"/>
            <a:ext cx="7162800" cy="5253403"/>
          </a:xfrm>
          <a:prstGeom prst="rect">
            <a:avLst/>
          </a:prstGeom>
        </p:spPr>
      </p:pic>
    </p:spTree>
    <p:extLst>
      <p:ext uri="{BB962C8B-B14F-4D97-AF65-F5344CB8AC3E}">
        <p14:creationId xmlns:p14="http://schemas.microsoft.com/office/powerpoint/2010/main" val="3553236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511" y="1711"/>
            <a:ext cx="7886700" cy="821471"/>
          </a:xfrm>
        </p:spPr>
        <p:txBody>
          <a:bodyPr/>
          <a:lstStyle/>
          <a:p>
            <a:r>
              <a:rPr lang="en-US" sz="3600" dirty="0">
                <a:solidFill>
                  <a:srgbClr val="7030A0"/>
                </a:solidFill>
                <a:latin typeface="Times New Roman" panose="02020603050405020304" pitchFamily="18" charset="0"/>
                <a:cs typeface="Times New Roman" panose="02020603050405020304" pitchFamily="18" charset="0"/>
              </a:rPr>
              <a:t>                        ABSTRACT</a:t>
            </a:r>
            <a:endParaRPr lang="en-IN" dirty="0"/>
          </a:p>
        </p:txBody>
      </p:sp>
      <p:sp>
        <p:nvSpPr>
          <p:cNvPr id="3" name="Content Placeholder 2"/>
          <p:cNvSpPr>
            <a:spLocks noGrp="1"/>
          </p:cNvSpPr>
          <p:nvPr>
            <p:ph idx="1"/>
          </p:nvPr>
        </p:nvSpPr>
        <p:spPr>
          <a:xfrm>
            <a:off x="417635" y="638909"/>
            <a:ext cx="8297006" cy="6792789"/>
          </a:xfrm>
        </p:spPr>
        <p:txBody>
          <a:bodyPr vert="horz" lIns="91440" tIns="45720" rIns="91440" bIns="45720" rtlCol="0" anchor="t">
            <a:normAutofit/>
          </a:bodyPr>
          <a:lstStyle/>
          <a:p>
            <a:pPr algn="just">
              <a:lnSpc>
                <a:spcPct val="150000"/>
              </a:lnSpc>
            </a:pPr>
            <a:r>
              <a:rPr lang="en-US" sz="2200" dirty="0">
                <a:latin typeface="Times New Roman" panose="02020603050405020304"/>
                <a:cs typeface="Times New Roman" panose="02020603050405020304"/>
              </a:rPr>
              <a:t>With the continuous improvement of the security of cloud storage, more users upload private data to the cloud. </a:t>
            </a: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a:cs typeface="Times New Roman" panose="02020603050405020304"/>
              </a:rPr>
              <a:t>However, a large number of encrypted data using independent keywords to create indexes not only directly increase the storage overhead, but also lead to the decline of search efficiency. </a:t>
            </a:r>
            <a:endParaRPr lang="en-US"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a:cs typeface="Times New Roman" panose="02020603050405020304"/>
              </a:rPr>
              <a:t>Therefore, this proposes an efficient search method using features to match joint keywords (FMJK) on encrypted cloud data.</a:t>
            </a:r>
          </a:p>
          <a:p>
            <a:pPr algn="just">
              <a:lnSpc>
                <a:spcPct val="150000"/>
              </a:lnSpc>
            </a:pPr>
            <a:r>
              <a:rPr lang="en-US" sz="2200" dirty="0">
                <a:latin typeface="Times New Roman" panose="02020603050405020304"/>
                <a:cs typeface="Times New Roman" panose="02020603050405020304"/>
              </a:rPr>
              <a:t> This method proposes that each </a:t>
            </a:r>
            <a:r>
              <a:rPr lang="en-US" sz="2200" b="1" i="1" dirty="0">
                <a:latin typeface="Times New Roman" panose="02020603050405020304"/>
                <a:cs typeface="Times New Roman" panose="02020603050405020304"/>
              </a:rPr>
              <a:t>d</a:t>
            </a:r>
            <a:r>
              <a:rPr lang="en-IN" altLang="en-US" sz="2200" dirty="0">
                <a:latin typeface="Times New Roman" panose="02020603050405020304"/>
                <a:cs typeface="Times New Roman" panose="02020603050405020304"/>
              </a:rPr>
              <a:t> </a:t>
            </a:r>
            <a:r>
              <a:rPr lang="en-US" sz="2200" dirty="0">
                <a:latin typeface="Times New Roman" panose="02020603050405020304"/>
                <a:cs typeface="Times New Roman" panose="02020603050405020304"/>
              </a:rPr>
              <a:t> keywords are randomly selected from the non-duplicated keywords</a:t>
            </a:r>
          </a:p>
          <a:p>
            <a:pPr algn="just">
              <a:lnSpc>
                <a:spcPct val="150000"/>
              </a:lnSpc>
            </a:pPr>
            <a:r>
              <a:rPr lang="en-US" sz="2200" dirty="0">
                <a:latin typeface="Times New Roman" panose="02020603050405020304"/>
                <a:cs typeface="Times New Roman" panose="02020603050405020304"/>
              </a:rPr>
              <a:t> which are extracted from the documents of the data owner, to generate a joint keyword, and all joint keywords form a keyword dictionary.</a:t>
            </a: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a:p>
            <a:pPr marL="0" indent="0" algn="just">
              <a:buNone/>
            </a:pPr>
            <a:endParaRPr lang="en-US" sz="2400" spc="-70" dirty="0">
              <a:effectLst/>
              <a:latin typeface="Times New Roman" panose="02020603050405020304" pitchFamily="18" charset="0"/>
              <a:ea typeface="Times New Roman" panose="02020603050405020304" pitchFamily="18" charset="0"/>
            </a:endParaRPr>
          </a:p>
          <a:p>
            <a:pPr algn="just"/>
            <a:endParaRPr lang="en-US" sz="2400" dirty="0">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BECF7F-09CC-FBEF-4DE7-A31B1CD67346}"/>
              </a:ext>
            </a:extLst>
          </p:cNvPr>
          <p:cNvPicPr>
            <a:picLocks noChangeAspect="1"/>
          </p:cNvPicPr>
          <p:nvPr/>
        </p:nvPicPr>
        <p:blipFill>
          <a:blip r:embed="rId2"/>
          <a:stretch>
            <a:fillRect/>
          </a:stretch>
        </p:blipFill>
        <p:spPr>
          <a:xfrm>
            <a:off x="1143000" y="885047"/>
            <a:ext cx="7086600" cy="5087906"/>
          </a:xfrm>
          <a:prstGeom prst="rect">
            <a:avLst/>
          </a:prstGeom>
        </p:spPr>
      </p:pic>
    </p:spTree>
    <p:extLst>
      <p:ext uri="{BB962C8B-B14F-4D97-AF65-F5344CB8AC3E}">
        <p14:creationId xmlns:p14="http://schemas.microsoft.com/office/powerpoint/2010/main" val="2619189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797A61-1C7B-7D33-4C5D-1628B3CC878F}"/>
              </a:ext>
            </a:extLst>
          </p:cNvPr>
          <p:cNvPicPr>
            <a:picLocks noChangeAspect="1"/>
          </p:cNvPicPr>
          <p:nvPr/>
        </p:nvPicPr>
        <p:blipFill>
          <a:blip r:embed="rId2"/>
          <a:stretch>
            <a:fillRect/>
          </a:stretch>
        </p:blipFill>
        <p:spPr>
          <a:xfrm>
            <a:off x="228600" y="857948"/>
            <a:ext cx="7696200" cy="5142103"/>
          </a:xfrm>
          <a:prstGeom prst="rect">
            <a:avLst/>
          </a:prstGeom>
        </p:spPr>
      </p:pic>
    </p:spTree>
    <p:extLst>
      <p:ext uri="{BB962C8B-B14F-4D97-AF65-F5344CB8AC3E}">
        <p14:creationId xmlns:p14="http://schemas.microsoft.com/office/powerpoint/2010/main" val="4202876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A90939-BC52-B38D-0107-18329873D3E9}"/>
              </a:ext>
            </a:extLst>
          </p:cNvPr>
          <p:cNvPicPr>
            <a:picLocks noChangeAspect="1"/>
          </p:cNvPicPr>
          <p:nvPr/>
        </p:nvPicPr>
        <p:blipFill>
          <a:blip r:embed="rId2"/>
          <a:stretch>
            <a:fillRect/>
          </a:stretch>
        </p:blipFill>
        <p:spPr>
          <a:xfrm>
            <a:off x="609600" y="821704"/>
            <a:ext cx="6781800" cy="5214591"/>
          </a:xfrm>
          <a:prstGeom prst="rect">
            <a:avLst/>
          </a:prstGeom>
        </p:spPr>
      </p:pic>
    </p:spTree>
    <p:extLst>
      <p:ext uri="{BB962C8B-B14F-4D97-AF65-F5344CB8AC3E}">
        <p14:creationId xmlns:p14="http://schemas.microsoft.com/office/powerpoint/2010/main" val="4049447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814EE0-F563-778B-1759-560F0FD17A16}"/>
              </a:ext>
            </a:extLst>
          </p:cNvPr>
          <p:cNvPicPr>
            <a:picLocks noChangeAspect="1"/>
          </p:cNvPicPr>
          <p:nvPr/>
        </p:nvPicPr>
        <p:blipFill>
          <a:blip r:embed="rId2"/>
          <a:stretch>
            <a:fillRect/>
          </a:stretch>
        </p:blipFill>
        <p:spPr>
          <a:xfrm>
            <a:off x="381000" y="800380"/>
            <a:ext cx="7543800" cy="5257239"/>
          </a:xfrm>
          <a:prstGeom prst="rect">
            <a:avLst/>
          </a:prstGeom>
        </p:spPr>
      </p:pic>
    </p:spTree>
    <p:extLst>
      <p:ext uri="{BB962C8B-B14F-4D97-AF65-F5344CB8AC3E}">
        <p14:creationId xmlns:p14="http://schemas.microsoft.com/office/powerpoint/2010/main" val="273283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75A55-FCF4-CD4F-3E98-AF781DD766C7}"/>
              </a:ext>
            </a:extLst>
          </p:cNvPr>
          <p:cNvPicPr>
            <a:picLocks noChangeAspect="1"/>
          </p:cNvPicPr>
          <p:nvPr/>
        </p:nvPicPr>
        <p:blipFill>
          <a:blip r:embed="rId2"/>
          <a:stretch>
            <a:fillRect/>
          </a:stretch>
        </p:blipFill>
        <p:spPr>
          <a:xfrm>
            <a:off x="685800" y="850777"/>
            <a:ext cx="7620000" cy="5156446"/>
          </a:xfrm>
          <a:prstGeom prst="rect">
            <a:avLst/>
          </a:prstGeom>
        </p:spPr>
      </p:pic>
    </p:spTree>
    <p:extLst>
      <p:ext uri="{BB962C8B-B14F-4D97-AF65-F5344CB8AC3E}">
        <p14:creationId xmlns:p14="http://schemas.microsoft.com/office/powerpoint/2010/main" val="980505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36355201-275C-B9E1-0588-4BDCFE5E1A31}"/>
              </a:ext>
            </a:extLst>
          </p:cNvPr>
          <p:cNvPicPr>
            <a:picLocks noChangeAspect="1"/>
          </p:cNvPicPr>
          <p:nvPr/>
        </p:nvPicPr>
        <p:blipFill rotWithShape="1">
          <a:blip r:embed="rId2"/>
          <a:srcRect l="9608" r="13712" b="1"/>
          <a:stretch/>
        </p:blipFill>
        <p:spPr>
          <a:xfrm>
            <a:off x="1143000" y="838200"/>
            <a:ext cx="6934200" cy="4495800"/>
          </a:xfrm>
          <a:prstGeom prst="rect">
            <a:avLst/>
          </a:prstGeom>
        </p:spPr>
      </p:pic>
    </p:spTree>
    <p:extLst>
      <p:ext uri="{BB962C8B-B14F-4D97-AF65-F5344CB8AC3E}">
        <p14:creationId xmlns:p14="http://schemas.microsoft.com/office/powerpoint/2010/main" val="268427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1AD4E8-006C-2375-DAF8-A5FA841BA177}"/>
              </a:ext>
            </a:extLst>
          </p:cNvPr>
          <p:cNvPicPr>
            <a:picLocks noChangeAspect="1"/>
          </p:cNvPicPr>
          <p:nvPr/>
        </p:nvPicPr>
        <p:blipFill>
          <a:blip r:embed="rId2"/>
          <a:stretch>
            <a:fillRect/>
          </a:stretch>
        </p:blipFill>
        <p:spPr>
          <a:xfrm>
            <a:off x="609600" y="879300"/>
            <a:ext cx="7696200" cy="5099399"/>
          </a:xfrm>
          <a:prstGeom prst="rect">
            <a:avLst/>
          </a:prstGeom>
        </p:spPr>
      </p:pic>
    </p:spTree>
    <p:extLst>
      <p:ext uri="{BB962C8B-B14F-4D97-AF65-F5344CB8AC3E}">
        <p14:creationId xmlns:p14="http://schemas.microsoft.com/office/powerpoint/2010/main" val="1335040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C8B260-032A-1856-5E19-D63EB66B11E1}"/>
              </a:ext>
            </a:extLst>
          </p:cNvPr>
          <p:cNvPicPr>
            <a:picLocks noChangeAspect="1"/>
          </p:cNvPicPr>
          <p:nvPr/>
        </p:nvPicPr>
        <p:blipFill>
          <a:blip r:embed="rId2"/>
          <a:stretch>
            <a:fillRect/>
          </a:stretch>
        </p:blipFill>
        <p:spPr>
          <a:xfrm>
            <a:off x="838200" y="988966"/>
            <a:ext cx="7391400" cy="4880067"/>
          </a:xfrm>
          <a:prstGeom prst="rect">
            <a:avLst/>
          </a:prstGeom>
        </p:spPr>
      </p:pic>
    </p:spTree>
    <p:extLst>
      <p:ext uri="{BB962C8B-B14F-4D97-AF65-F5344CB8AC3E}">
        <p14:creationId xmlns:p14="http://schemas.microsoft.com/office/powerpoint/2010/main" val="855376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111EE-88BB-AA47-DA40-AAE7AB1D124B}"/>
              </a:ext>
            </a:extLst>
          </p:cNvPr>
          <p:cNvPicPr>
            <a:picLocks noChangeAspect="1"/>
          </p:cNvPicPr>
          <p:nvPr/>
        </p:nvPicPr>
        <p:blipFill>
          <a:blip r:embed="rId2"/>
          <a:stretch>
            <a:fillRect/>
          </a:stretch>
        </p:blipFill>
        <p:spPr>
          <a:xfrm>
            <a:off x="381000" y="775973"/>
            <a:ext cx="8305800" cy="5306054"/>
          </a:xfrm>
          <a:prstGeom prst="rect">
            <a:avLst/>
          </a:prstGeom>
        </p:spPr>
      </p:pic>
    </p:spTree>
    <p:extLst>
      <p:ext uri="{BB962C8B-B14F-4D97-AF65-F5344CB8AC3E}">
        <p14:creationId xmlns:p14="http://schemas.microsoft.com/office/powerpoint/2010/main" val="3623472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88B307-6771-F06B-D441-D5EAA9CA7890}"/>
              </a:ext>
            </a:extLst>
          </p:cNvPr>
          <p:cNvPicPr>
            <a:picLocks noChangeAspect="1"/>
          </p:cNvPicPr>
          <p:nvPr/>
        </p:nvPicPr>
        <p:blipFill>
          <a:blip r:embed="rId2"/>
          <a:stretch>
            <a:fillRect/>
          </a:stretch>
        </p:blipFill>
        <p:spPr>
          <a:xfrm>
            <a:off x="685800" y="984981"/>
            <a:ext cx="7086600" cy="4888037"/>
          </a:xfrm>
          <a:prstGeom prst="rect">
            <a:avLst/>
          </a:prstGeom>
        </p:spPr>
      </p:pic>
    </p:spTree>
    <p:extLst>
      <p:ext uri="{BB962C8B-B14F-4D97-AF65-F5344CB8AC3E}">
        <p14:creationId xmlns:p14="http://schemas.microsoft.com/office/powerpoint/2010/main" val="569880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954" y="89068"/>
            <a:ext cx="8721548" cy="6633354"/>
          </a:xfrm>
          <a:prstGeom prst="rect">
            <a:avLst/>
          </a:prstGeom>
          <a:noFill/>
        </p:spPr>
        <p:txBody>
          <a:bodyPr wrap="square" lIns="91440" tIns="45720" rIns="91440" bIns="45720" rtlCol="0" anchor="ctr">
            <a:spAutoFit/>
          </a:bodyPr>
          <a:lstStyle/>
          <a:p>
            <a:pPr marL="285750" indent="-285750" algn="just">
              <a:lnSpc>
                <a:spcPct val="150000"/>
              </a:lnSpc>
              <a:buFont typeface="Arial" panose="020B0604020202020204" pitchFamily="34" charset="0"/>
              <a:buChar char="•"/>
            </a:pPr>
            <a:r>
              <a:rPr lang="en-US" sz="2200" dirty="0">
                <a:latin typeface="Times New Roman" panose="02020603050405020304"/>
                <a:cs typeface="Times New Roman" panose="02020603050405020304"/>
              </a:rPr>
              <a:t>Each joint keyword is matched with the feature of the document and the query keyword respectively.</a:t>
            </a:r>
          </a:p>
          <a:p>
            <a:pPr marL="285750" indent="-285750" algn="just">
              <a:lnSpc>
                <a:spcPct val="150000"/>
              </a:lnSpc>
              <a:buFont typeface="Arial" panose="020B0604020202020204" pitchFamily="34" charset="0"/>
              <a:buChar char="•"/>
            </a:pPr>
            <a:r>
              <a:rPr lang="en-US" sz="2200" dirty="0">
                <a:latin typeface="Times New Roman" panose="02020603050405020304"/>
                <a:cs typeface="Times New Roman" panose="02020603050405020304"/>
              </a:rPr>
              <a:t> The result obtained by the former is regarded as a dimension of the document index, while the result obtained by the latter is regarded as a dimension of the query trapdoor. </a:t>
            </a:r>
            <a:endParaRPr lang="en-US" sz="22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200" dirty="0">
                <a:latin typeface="Times New Roman" panose="02020603050405020304"/>
                <a:cs typeface="Times New Roman" panose="02020603050405020304"/>
              </a:rPr>
              <a:t>Finally, the BM25 algorithm is used to calculate the inner product of the document index and the trapdoor, and then sort them and the top k results are returned. </a:t>
            </a:r>
          </a:p>
          <a:p>
            <a:pPr marL="285750" indent="-285750" algn="just">
              <a:lnSpc>
                <a:spcPct val="150000"/>
              </a:lnSpc>
              <a:buFont typeface="Arial" panose="020B0604020202020204" pitchFamily="34" charset="0"/>
              <a:buChar char="•"/>
            </a:pPr>
            <a:r>
              <a:rPr lang="en-US" sz="2200" dirty="0">
                <a:latin typeface="Times New Roman" panose="02020603050405020304"/>
                <a:ea typeface="+mn-lt"/>
                <a:cs typeface="+mn-lt"/>
              </a:rPr>
              <a:t>This project introduces a novel approach that enables effective search operations on encrypted cloud data while preserving data privacy. </a:t>
            </a:r>
          </a:p>
          <a:p>
            <a:pPr marL="285750" indent="-285750" algn="just">
              <a:lnSpc>
                <a:spcPct val="150000"/>
              </a:lnSpc>
              <a:buFont typeface="Arial" panose="020B0604020202020204" pitchFamily="34" charset="0"/>
              <a:buChar char="•"/>
            </a:pPr>
            <a:r>
              <a:rPr lang="en-US" sz="2200" dirty="0">
                <a:latin typeface="Times New Roman" panose="02020603050405020304"/>
                <a:ea typeface="+mn-lt"/>
                <a:cs typeface="+mn-lt"/>
              </a:rPr>
              <a:t>By utilizing feature extraction and joint keyword matching, the proposed method enhances the search process, ensuring data security remains uncompromised.</a:t>
            </a:r>
            <a:endParaRPr lang="en-US" sz="2200" dirty="0">
              <a:latin typeface="Times New Roman" panose="02020603050405020304"/>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3ADC9C-E32A-9A9B-D4D0-AA7EC08FCC0E}"/>
              </a:ext>
            </a:extLst>
          </p:cNvPr>
          <p:cNvPicPr>
            <a:picLocks noChangeAspect="1"/>
          </p:cNvPicPr>
          <p:nvPr/>
        </p:nvPicPr>
        <p:blipFill>
          <a:blip r:embed="rId2"/>
          <a:stretch>
            <a:fillRect/>
          </a:stretch>
        </p:blipFill>
        <p:spPr>
          <a:xfrm>
            <a:off x="457200" y="989681"/>
            <a:ext cx="7467600" cy="4878638"/>
          </a:xfrm>
          <a:prstGeom prst="rect">
            <a:avLst/>
          </a:prstGeom>
        </p:spPr>
      </p:pic>
    </p:spTree>
    <p:extLst>
      <p:ext uri="{BB962C8B-B14F-4D97-AF65-F5344CB8AC3E}">
        <p14:creationId xmlns:p14="http://schemas.microsoft.com/office/powerpoint/2010/main" val="351761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44FD2-389B-A9B1-908A-115D7D9E727D}"/>
              </a:ext>
            </a:extLst>
          </p:cNvPr>
          <p:cNvPicPr>
            <a:picLocks noChangeAspect="1"/>
          </p:cNvPicPr>
          <p:nvPr/>
        </p:nvPicPr>
        <p:blipFill>
          <a:blip r:embed="rId2"/>
          <a:stretch>
            <a:fillRect/>
          </a:stretch>
        </p:blipFill>
        <p:spPr>
          <a:xfrm>
            <a:off x="457200" y="842554"/>
            <a:ext cx="7924800" cy="5172892"/>
          </a:xfrm>
          <a:prstGeom prst="rect">
            <a:avLst/>
          </a:prstGeom>
        </p:spPr>
      </p:pic>
    </p:spTree>
    <p:extLst>
      <p:ext uri="{BB962C8B-B14F-4D97-AF65-F5344CB8AC3E}">
        <p14:creationId xmlns:p14="http://schemas.microsoft.com/office/powerpoint/2010/main" val="323600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FF76C-5105-2AB6-D426-EB68C78DD82D}"/>
              </a:ext>
            </a:extLst>
          </p:cNvPr>
          <p:cNvPicPr>
            <a:picLocks noChangeAspect="1"/>
          </p:cNvPicPr>
          <p:nvPr/>
        </p:nvPicPr>
        <p:blipFill>
          <a:blip r:embed="rId2"/>
          <a:stretch>
            <a:fillRect/>
          </a:stretch>
        </p:blipFill>
        <p:spPr>
          <a:xfrm>
            <a:off x="457200" y="872770"/>
            <a:ext cx="8001000" cy="5112460"/>
          </a:xfrm>
          <a:prstGeom prst="rect">
            <a:avLst/>
          </a:prstGeom>
        </p:spPr>
      </p:pic>
    </p:spTree>
    <p:extLst>
      <p:ext uri="{BB962C8B-B14F-4D97-AF65-F5344CB8AC3E}">
        <p14:creationId xmlns:p14="http://schemas.microsoft.com/office/powerpoint/2010/main" val="2870024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68834-8D07-E58F-2CD2-E89FFF74BFC2}"/>
              </a:ext>
            </a:extLst>
          </p:cNvPr>
          <p:cNvPicPr>
            <a:picLocks noChangeAspect="1"/>
          </p:cNvPicPr>
          <p:nvPr/>
        </p:nvPicPr>
        <p:blipFill>
          <a:blip r:embed="rId2"/>
          <a:stretch>
            <a:fillRect/>
          </a:stretch>
        </p:blipFill>
        <p:spPr>
          <a:xfrm>
            <a:off x="381000" y="835164"/>
            <a:ext cx="8077200" cy="5187671"/>
          </a:xfrm>
          <a:prstGeom prst="rect">
            <a:avLst/>
          </a:prstGeom>
        </p:spPr>
      </p:pic>
    </p:spTree>
    <p:extLst>
      <p:ext uri="{BB962C8B-B14F-4D97-AF65-F5344CB8AC3E}">
        <p14:creationId xmlns:p14="http://schemas.microsoft.com/office/powerpoint/2010/main" val="3278720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392" y="-72386"/>
            <a:ext cx="7886700" cy="1460499"/>
          </a:xfrm>
        </p:spPr>
        <p:txBody>
          <a:bodyPr/>
          <a:lstStyle/>
          <a:p>
            <a:r>
              <a:rPr lang="en-IN" sz="3600" dirty="0">
                <a:solidFill>
                  <a:srgbClr val="7030A0"/>
                </a:solidFill>
                <a:latin typeface="Times New Roman" panose="02020603050405020304"/>
                <a:cs typeface="Times New Roman" panose="02020603050405020304"/>
              </a:rPr>
              <a:t>                       REFERENCES</a:t>
            </a:r>
            <a:br>
              <a:rPr lang="en-IN" sz="3600" dirty="0">
                <a:latin typeface="Times New Roman" panose="02020603050405020304" pitchFamily="18" charset="0"/>
                <a:cs typeface="Times New Roman" panose="02020603050405020304" pitchFamily="18" charset="0"/>
              </a:rPr>
            </a:br>
            <a:endParaRPr lang="en-IN" dirty="0">
              <a:solidFill>
                <a:srgbClr val="7030A0"/>
              </a:solidFill>
            </a:endParaRPr>
          </a:p>
        </p:txBody>
      </p:sp>
      <p:sp>
        <p:nvSpPr>
          <p:cNvPr id="4" name="TextBox 3"/>
          <p:cNvSpPr txBox="1"/>
          <p:nvPr/>
        </p:nvSpPr>
        <p:spPr>
          <a:xfrm>
            <a:off x="324489" y="823618"/>
            <a:ext cx="8201797" cy="5632311"/>
          </a:xfrm>
          <a:prstGeom prst="rect">
            <a:avLst/>
          </a:prstGeom>
          <a:noFill/>
        </p:spPr>
        <p:txBody>
          <a:bodyPr wrap="square" lIns="91440" tIns="45720" rIns="91440" bIns="45720" rtlCol="0" anchor="t">
            <a:spAutoFit/>
          </a:bodyPr>
          <a:lstStyle/>
          <a:p>
            <a:pPr marL="457200" indent="-457200">
              <a:buAutoNum type="arabicPeriod"/>
            </a:pPr>
            <a:r>
              <a:rPr lang="en-IN" sz="2000" dirty="0">
                <a:latin typeface="Times New Roman" panose="02020603050405020304"/>
                <a:cs typeface="Times New Roman" panose="02020603050405020304"/>
              </a:rPr>
              <a:t>Z. Wan and R. H. Deng, ‘‘</a:t>
            </a:r>
            <a:r>
              <a:rPr lang="en-IN" sz="2000" dirty="0" err="1">
                <a:latin typeface="Times New Roman" panose="02020603050405020304"/>
                <a:cs typeface="Times New Roman" panose="02020603050405020304"/>
              </a:rPr>
              <a:t>VPSearch</a:t>
            </a:r>
            <a:r>
              <a:rPr lang="en-IN" sz="2000" dirty="0">
                <a:latin typeface="Times New Roman" panose="02020603050405020304"/>
                <a:cs typeface="Times New Roman" panose="02020603050405020304"/>
              </a:rPr>
              <a:t>: Achieving verifiability for </a:t>
            </a:r>
            <a:r>
              <a:rPr lang="en-IN" sz="2000" dirty="0" err="1">
                <a:latin typeface="Times New Roman" panose="02020603050405020304"/>
                <a:cs typeface="Times New Roman" panose="02020603050405020304"/>
              </a:rPr>
              <a:t>privacypreserving</a:t>
            </a:r>
            <a:r>
              <a:rPr lang="en-IN" sz="2000" dirty="0">
                <a:latin typeface="Times New Roman" panose="02020603050405020304"/>
                <a:cs typeface="Times New Roman" panose="02020603050405020304"/>
              </a:rPr>
              <a:t> multi-keyword search over encrypted cloud data,’’ IEEE Trans. Depend. Secure </a:t>
            </a:r>
            <a:r>
              <a:rPr lang="en-IN" sz="2000" dirty="0" err="1">
                <a:latin typeface="Times New Roman" panose="02020603050405020304"/>
                <a:cs typeface="Times New Roman" panose="02020603050405020304"/>
              </a:rPr>
              <a:t>Comput</a:t>
            </a:r>
            <a:r>
              <a:rPr lang="en-IN" sz="2000" dirty="0">
                <a:latin typeface="Times New Roman" panose="02020603050405020304"/>
                <a:cs typeface="Times New Roman" panose="02020603050405020304"/>
              </a:rPr>
              <a:t>., vol. 15, no. 6, pp. 1083–1095, Nov./Dec. 2016.</a:t>
            </a:r>
            <a:endParaRPr lang="en-US" dirty="0"/>
          </a:p>
          <a:p>
            <a:pPr marL="457200" indent="-457200">
              <a:buAutoNum type="arabicPeriod"/>
            </a:pPr>
            <a:r>
              <a:rPr lang="en-IN" sz="2000" dirty="0">
                <a:latin typeface="Times New Roman" panose="02020603050405020304"/>
                <a:cs typeface="Times New Roman" panose="02020603050405020304"/>
              </a:rPr>
              <a:t>Y. Yang, H. Lin, X. Liu, W. Guo, X. Zheng, and Z. Liu, ‘‘</a:t>
            </a:r>
            <a:r>
              <a:rPr lang="en-IN" sz="2000" dirty="0" err="1">
                <a:latin typeface="Times New Roman" panose="02020603050405020304"/>
                <a:cs typeface="Times New Roman" panose="02020603050405020304"/>
              </a:rPr>
              <a:t>Blockchainbased</a:t>
            </a:r>
            <a:r>
              <a:rPr lang="en-IN" sz="2000" dirty="0">
                <a:latin typeface="Times New Roman" panose="02020603050405020304"/>
                <a:cs typeface="Times New Roman" panose="02020603050405020304"/>
              </a:rPr>
              <a:t> verifiable multi-keyword ranked search on encrypted cloud with fair payment,’’ IEEE Access, vol. 7, pp. 140818–140832, 2019.</a:t>
            </a:r>
          </a:p>
          <a:p>
            <a:pPr marL="457200" indent="-457200">
              <a:buAutoNum type="arabicPeriod"/>
            </a:pPr>
            <a:r>
              <a:rPr lang="en-IN" sz="2000" dirty="0">
                <a:latin typeface="Times New Roman" panose="02020603050405020304"/>
                <a:cs typeface="Times New Roman" panose="02020603050405020304"/>
              </a:rPr>
              <a:t> N. Cao, C. Wang, M. Li, K. Ren, and W. Lou, ‘‘Privacy-preserving </a:t>
            </a:r>
            <a:r>
              <a:rPr lang="en-IN" sz="2000" dirty="0" err="1">
                <a:latin typeface="Times New Roman" panose="02020603050405020304"/>
                <a:cs typeface="Times New Roman" panose="02020603050405020304"/>
              </a:rPr>
              <a:t>multikeyword</a:t>
            </a:r>
            <a:r>
              <a:rPr lang="en-IN" sz="2000" dirty="0">
                <a:latin typeface="Times New Roman" panose="02020603050405020304"/>
                <a:cs typeface="Times New Roman" panose="02020603050405020304"/>
              </a:rPr>
              <a:t> ranked search over encrypted cloud data,’’ in Proc. IEEE INFOCOM, Apr. 2011, pp. 829–837. </a:t>
            </a:r>
            <a:endParaRPr lang="en-IN" sz="2000" dirty="0">
              <a:latin typeface="Times New Roman" panose="02020603050405020304" pitchFamily="18" charset="0"/>
              <a:cs typeface="Times New Roman" panose="02020603050405020304" pitchFamily="18" charset="0"/>
            </a:endParaRPr>
          </a:p>
          <a:p>
            <a:pPr marL="457200" indent="-457200">
              <a:buAutoNum type="arabicPeriod"/>
            </a:pPr>
            <a:r>
              <a:rPr lang="en-IN" sz="2000" dirty="0">
                <a:latin typeface="Times New Roman" panose="02020603050405020304"/>
                <a:cs typeface="Times New Roman" panose="02020603050405020304"/>
              </a:rPr>
              <a:t> W. K. Wong, D. W.-L. Cheung, B. Kao, and N. </a:t>
            </a:r>
            <a:r>
              <a:rPr lang="en-IN" sz="2000" dirty="0" err="1">
                <a:latin typeface="Times New Roman" panose="02020603050405020304"/>
                <a:cs typeface="Times New Roman" panose="02020603050405020304"/>
              </a:rPr>
              <a:t>Mamoulis</a:t>
            </a:r>
            <a:r>
              <a:rPr lang="en-IN" sz="2000" dirty="0">
                <a:latin typeface="Times New Roman" panose="02020603050405020304"/>
                <a:cs typeface="Times New Roman" panose="02020603050405020304"/>
              </a:rPr>
              <a:t>, ‘‘Secure </a:t>
            </a:r>
            <a:r>
              <a:rPr lang="en-IN" sz="2000" dirty="0" err="1">
                <a:latin typeface="Times New Roman" panose="02020603050405020304"/>
                <a:cs typeface="Times New Roman" panose="02020603050405020304"/>
              </a:rPr>
              <a:t>kNN</a:t>
            </a:r>
            <a:r>
              <a:rPr lang="en-IN" sz="2000" dirty="0">
                <a:latin typeface="Times New Roman" panose="02020603050405020304"/>
                <a:cs typeface="Times New Roman" panose="02020603050405020304"/>
              </a:rPr>
              <a:t> computation on encrypted databases,’’ in Proc. ACM SIGMOD Int. Conf. Manage. Data, Jun. 2009, pp. 139–152.</a:t>
            </a:r>
          </a:p>
          <a:p>
            <a:pPr marL="457200" indent="-457200">
              <a:buAutoNum type="arabicPeriod"/>
            </a:pPr>
            <a:r>
              <a:rPr lang="en-IN" sz="2000" dirty="0">
                <a:latin typeface="Times New Roman" panose="02020603050405020304"/>
                <a:cs typeface="Times New Roman" panose="02020603050405020304"/>
              </a:rPr>
              <a:t> Z. Fu, X. Sun, Q. Liu, L. Zhou, and J. Shu, ‘‘Achieving efficient cloud search services: Multi-keyword ranked search over encrypted cloud data supporting parallel computing,’’ IEICE Trans. Commun., vol. E98.B, no. 1, pp. 190–200, 2015. </a:t>
            </a:r>
            <a:endParaRPr lang="en-IN" sz="2000" dirty="0">
              <a:cs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527" y="224449"/>
            <a:ext cx="7886700" cy="718432"/>
          </a:xfrm>
        </p:spPr>
        <p:txBody>
          <a:bodyPr/>
          <a:lstStyle/>
          <a:p>
            <a:r>
              <a:rPr lang="en-GB" sz="3600" dirty="0">
                <a:solidFill>
                  <a:srgbClr val="7030A0"/>
                </a:solidFill>
                <a:latin typeface="Times New Roman" panose="02020603050405020304" pitchFamily="18" charset="0"/>
                <a:cs typeface="Times New Roman" panose="02020603050405020304" pitchFamily="18" charset="0"/>
              </a:rPr>
              <a:t>                   INTRODUCTION</a:t>
            </a:r>
            <a:endParaRPr lang="en-IN" dirty="0"/>
          </a:p>
        </p:txBody>
      </p:sp>
      <p:sp>
        <p:nvSpPr>
          <p:cNvPr id="3" name="Content Placeholder 2"/>
          <p:cNvSpPr>
            <a:spLocks noGrp="1"/>
          </p:cNvSpPr>
          <p:nvPr>
            <p:ph idx="1"/>
          </p:nvPr>
        </p:nvSpPr>
        <p:spPr>
          <a:xfrm>
            <a:off x="466725" y="1447800"/>
            <a:ext cx="8210550" cy="4729163"/>
          </a:xfrm>
        </p:spPr>
        <p:txBody>
          <a:bodyPr>
            <a:normAutofit/>
          </a:bodyPr>
          <a:lstStyle/>
          <a:p>
            <a:pPr algn="just"/>
            <a:endParaRPr lang="en-US" sz="2400" dirty="0">
              <a:latin typeface="Times New Roman" panose="02020603050405020304" pitchFamily="18" charset="0"/>
              <a:cs typeface="Times New Roman" panose="02020603050405020304" pitchFamily="18" charset="0"/>
            </a:endParaRPr>
          </a:p>
          <a:p>
            <a:endParaRPr lang="en-IN" dirty="0"/>
          </a:p>
        </p:txBody>
      </p:sp>
      <p:sp>
        <p:nvSpPr>
          <p:cNvPr id="4" name="TextBox 3"/>
          <p:cNvSpPr txBox="1"/>
          <p:nvPr/>
        </p:nvSpPr>
        <p:spPr>
          <a:xfrm>
            <a:off x="339184" y="863695"/>
            <a:ext cx="8530372" cy="5109860"/>
          </a:xfrm>
          <a:prstGeom prst="rect">
            <a:avLst/>
          </a:prstGeom>
          <a:noFill/>
        </p:spPr>
        <p:txBody>
          <a:bodyPr wrap="square" lIns="91440" tIns="45720" rIns="91440" bIns="45720" rtlCol="0" anchor="t">
            <a:spAutoFit/>
          </a:bodyPr>
          <a:lstStyle/>
          <a:p>
            <a:pPr marL="285750" indent="-285750" algn="just">
              <a:lnSpc>
                <a:spcPct val="150000"/>
              </a:lnSpc>
              <a:buFont typeface="Arial" panose="020B0604020202020204" pitchFamily="34" charset="0"/>
              <a:buChar char="•"/>
            </a:pPr>
            <a:r>
              <a:rPr lang="en-US" sz="2200" b="0" i="0" dirty="0">
                <a:solidFill>
                  <a:srgbClr val="333333"/>
                </a:solidFill>
                <a:effectLst/>
                <a:latin typeface="Times New Roman" panose="02020603050405020304" pitchFamily="18" charset="0"/>
                <a:cs typeface="Times New Roman" panose="02020603050405020304" pitchFamily="18" charset="0"/>
              </a:rPr>
              <a:t>With the rapid development of science and technology, enterprises or individual users increasingly rely on storing a large number of data documents on cloud servers in order to share data quickly and remotely.</a:t>
            </a:r>
          </a:p>
          <a:p>
            <a:pPr marL="285750" indent="-285750" algn="just">
              <a:lnSpc>
                <a:spcPct val="150000"/>
              </a:lnSpc>
              <a:buFont typeface="Arial" panose="020B0604020202020204" pitchFamily="34" charset="0"/>
              <a:buChar char="•"/>
            </a:pPr>
            <a:r>
              <a:rPr lang="en-US" sz="2200" dirty="0">
                <a:solidFill>
                  <a:srgbClr val="333333"/>
                </a:solidFill>
                <a:latin typeface="Times New Roman" panose="02020603050405020304" pitchFamily="18" charset="0"/>
                <a:cs typeface="Times New Roman" panose="02020603050405020304" pitchFamily="18" charset="0"/>
              </a:rPr>
              <a:t> </a:t>
            </a:r>
            <a:r>
              <a:rPr lang="en-US" sz="2200" b="0" i="0" dirty="0">
                <a:solidFill>
                  <a:srgbClr val="333333"/>
                </a:solidFill>
                <a:effectLst/>
                <a:latin typeface="Times New Roman" panose="02020603050405020304" pitchFamily="18" charset="0"/>
                <a:cs typeface="Times New Roman" panose="02020603050405020304" pitchFamily="18" charset="0"/>
              </a:rPr>
              <a:t>However, with the increasing demand, the cost of cloud server storage increases, the efficiency of search decreases, and privacy protection has become a focus .</a:t>
            </a:r>
            <a:endParaRPr lang="en-US" sz="2200" dirty="0">
              <a:solidFill>
                <a:srgbClr val="333333"/>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200" dirty="0">
                <a:latin typeface="Times New Roman" panose="02020603050405020304" pitchFamily="18" charset="0"/>
                <a:ea typeface="+mn-lt"/>
                <a:cs typeface="Times New Roman" panose="02020603050405020304" pitchFamily="18" charset="0"/>
              </a:rPr>
              <a:t>This project seeks to overcome this limitation by presenting an innovative method that enables efficient keyword-based searches on encrypted cloud data, maintaining data security without the need for full decryption.</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210" y="255748"/>
            <a:ext cx="7886700" cy="811488"/>
          </a:xfrm>
        </p:spPr>
        <p:txBody>
          <a:bodyPr/>
          <a:lstStyle/>
          <a:p>
            <a:r>
              <a:rPr lang="en-GB" sz="3600" dirty="0">
                <a:solidFill>
                  <a:srgbClr val="7030A0"/>
                </a:solidFill>
                <a:latin typeface="Times New Roman" panose="02020603050405020304" pitchFamily="18" charset="0"/>
                <a:cs typeface="Times New Roman" panose="02020603050405020304" pitchFamily="18" charset="0"/>
              </a:rPr>
              <a:t>             PROBLEM DEFINITION</a:t>
            </a:r>
            <a:endParaRPr lang="en-IN" dirty="0"/>
          </a:p>
        </p:txBody>
      </p:sp>
      <p:sp>
        <p:nvSpPr>
          <p:cNvPr id="3" name="Content Placeholder 2"/>
          <p:cNvSpPr>
            <a:spLocks noGrp="1"/>
          </p:cNvSpPr>
          <p:nvPr>
            <p:ph idx="1"/>
          </p:nvPr>
        </p:nvSpPr>
        <p:spPr>
          <a:xfrm>
            <a:off x="533400" y="1524001"/>
            <a:ext cx="8153400" cy="3810000"/>
          </a:xfrm>
        </p:spPr>
        <p:txBody>
          <a:bodyPr>
            <a:normAutofit/>
          </a:bodyPr>
          <a:lstStyle/>
          <a:p>
            <a:pPr algn="just"/>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TextBox 3"/>
          <p:cNvSpPr txBox="1"/>
          <p:nvPr/>
        </p:nvSpPr>
        <p:spPr>
          <a:xfrm>
            <a:off x="303707" y="891166"/>
            <a:ext cx="8384550" cy="5159554"/>
          </a:xfrm>
          <a:prstGeom prst="rect">
            <a:avLst/>
          </a:prstGeom>
          <a:noFill/>
        </p:spPr>
        <p:txBody>
          <a:bodyPr wrap="square" lIns="91440" tIns="45720" rIns="91440" bIns="45720" rtlCol="0" anchor="t">
            <a:spAutoFit/>
          </a:bodyPr>
          <a:lstStyle/>
          <a:p>
            <a:pPr marL="342900" indent="-342900" algn="just">
              <a:lnSpc>
                <a:spcPct val="150000"/>
              </a:lnSpc>
              <a:buFont typeface="Arial" panose="020B0604020202020204"/>
              <a:buChar char="•"/>
            </a:pPr>
            <a:r>
              <a:rPr lang="en-US" sz="2200" dirty="0">
                <a:latin typeface="Times New Roman" panose="02020603050405020304"/>
                <a:ea typeface="+mn-lt"/>
                <a:cs typeface="+mn-lt"/>
              </a:rPr>
              <a:t>In the landscape of modern data management, cloud computing has emerged as a pivotal technology, providing vast storage capabilities and on-demand access. </a:t>
            </a:r>
          </a:p>
          <a:p>
            <a:pPr marL="342900" indent="-342900" algn="just">
              <a:lnSpc>
                <a:spcPct val="150000"/>
              </a:lnSpc>
              <a:buFont typeface="Arial" panose="020B0604020202020204"/>
              <a:buChar char="•"/>
            </a:pPr>
            <a:r>
              <a:rPr lang="en-US" sz="2200" dirty="0">
                <a:latin typeface="Times New Roman" panose="02020603050405020304"/>
                <a:ea typeface="+mn-lt"/>
                <a:cs typeface="+mn-lt"/>
              </a:rPr>
              <a:t>However, this convenience brings forth significant concerns regarding data security and privacy. </a:t>
            </a:r>
            <a:endParaRPr lang="en-US" sz="2200" dirty="0">
              <a:latin typeface="Times New Roman" panose="02020603050405020304"/>
              <a:ea typeface="+mn-lt"/>
              <a:cs typeface="Calibri" panose="020F0502020204030204"/>
            </a:endParaRPr>
          </a:p>
          <a:p>
            <a:pPr marL="342900" indent="-342900" algn="just">
              <a:lnSpc>
                <a:spcPct val="150000"/>
              </a:lnSpc>
              <a:buFont typeface="Arial" panose="020B0604020202020204"/>
              <a:buChar char="•"/>
            </a:pPr>
            <a:r>
              <a:rPr lang="en-US" sz="2200" dirty="0">
                <a:latin typeface="Times New Roman" panose="02020603050405020304"/>
                <a:ea typeface="+mn-lt"/>
                <a:cs typeface="+mn-lt"/>
              </a:rPr>
              <a:t>Traditional search methods require decryption, compromising privacy.</a:t>
            </a:r>
          </a:p>
          <a:p>
            <a:pPr marL="342900" indent="-342900" algn="just">
              <a:lnSpc>
                <a:spcPct val="150000"/>
              </a:lnSpc>
              <a:buFont typeface="Arial" panose="020B0604020202020204"/>
              <a:buChar char="•"/>
            </a:pPr>
            <a:r>
              <a:rPr lang="en-US" sz="2200" dirty="0">
                <a:latin typeface="Times New Roman" panose="02020603050405020304"/>
                <a:ea typeface="+mn-lt"/>
                <a:cs typeface="+mn-lt"/>
              </a:rPr>
              <a:t>Current search methods lack the ability to provide accurate keyword matching for encrypted data. </a:t>
            </a:r>
          </a:p>
          <a:p>
            <a:pPr marL="342900" indent="-342900" algn="just">
              <a:lnSpc>
                <a:spcPct val="150000"/>
              </a:lnSpc>
              <a:buFont typeface="Arial" panose="020B0604020202020204"/>
              <a:buChar char="•"/>
            </a:pPr>
            <a:endParaRPr lang="en-US" sz="2400" dirty="0">
              <a:solidFill>
                <a:srgbClr val="D1D5DB"/>
              </a:solidFill>
              <a:latin typeface="Calibri" panose="020F0502020204030204"/>
              <a:cs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530F9-5600-0795-2723-5ECBFF91C5A4}"/>
              </a:ext>
            </a:extLst>
          </p:cNvPr>
          <p:cNvSpPr txBox="1"/>
          <p:nvPr/>
        </p:nvSpPr>
        <p:spPr>
          <a:xfrm>
            <a:off x="685800" y="304800"/>
            <a:ext cx="8077200" cy="1687963"/>
          </a:xfrm>
          <a:prstGeom prst="rect">
            <a:avLst/>
          </a:prstGeom>
          <a:noFill/>
        </p:spPr>
        <p:txBody>
          <a:bodyPr wrap="square">
            <a:spAutoFit/>
          </a:bodyPr>
          <a:lstStyle/>
          <a:p>
            <a:pPr marL="342900" indent="-342900" algn="just">
              <a:lnSpc>
                <a:spcPct val="150000"/>
              </a:lnSpc>
              <a:buFont typeface="Arial" panose="020B0604020202020204"/>
              <a:buChar char="•"/>
            </a:pPr>
            <a:r>
              <a:rPr lang="en-US" sz="2400" dirty="0">
                <a:latin typeface="Times New Roman" panose="02020603050405020304"/>
                <a:ea typeface="+mn-lt"/>
                <a:cs typeface="+mn-lt"/>
              </a:rPr>
              <a:t>Traditional search algorithms were not designed to operate on encrypted content, leading to suboptimal search results and potentially hampering critical decision-making processes .</a:t>
            </a:r>
            <a:endParaRPr lang="en-US" sz="2400" dirty="0">
              <a:latin typeface="Times New Roman" panose="02020603050405020304"/>
              <a:cs typeface="Calibri" panose="020F0502020204030204"/>
            </a:endParaRPr>
          </a:p>
        </p:txBody>
      </p:sp>
    </p:spTree>
    <p:extLst>
      <p:ext uri="{BB962C8B-B14F-4D97-AF65-F5344CB8AC3E}">
        <p14:creationId xmlns:p14="http://schemas.microsoft.com/office/powerpoint/2010/main" val="4057066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3600" dirty="0">
                <a:solidFill>
                  <a:srgbClr val="7030A0"/>
                </a:solidFill>
                <a:latin typeface="Times New Roman" panose="02020603050405020304" pitchFamily="18" charset="0"/>
                <a:cs typeface="Times New Roman" panose="02020603050405020304" pitchFamily="18" charset="0"/>
              </a:rPr>
              <a:t>OBJECTIVES</a:t>
            </a:r>
            <a:endParaRPr lang="en-IN" dirty="0"/>
          </a:p>
        </p:txBody>
      </p:sp>
      <p:sp>
        <p:nvSpPr>
          <p:cNvPr id="7" name="Content Placeholder 6"/>
          <p:cNvSpPr>
            <a:spLocks noGrp="1"/>
          </p:cNvSpPr>
          <p:nvPr>
            <p:ph idx="1"/>
          </p:nvPr>
        </p:nvSpPr>
        <p:spPr>
          <a:xfrm>
            <a:off x="628650" y="1792812"/>
            <a:ext cx="8116393" cy="4690409"/>
          </a:xfrm>
        </p:spPr>
        <p:txBody>
          <a:bodyPr vert="horz" lIns="91440" tIns="45720" rIns="91440" bIns="45720" rtlCol="0" anchor="t">
            <a:normAutofit/>
          </a:bodyPr>
          <a:lstStyle/>
          <a:p>
            <a:pPr marL="342900" indent="-342900">
              <a:buAutoNum type="arabicPeriod"/>
            </a:pPr>
            <a:r>
              <a:rPr lang="en-US" sz="2400" dirty="0">
                <a:latin typeface="Times New Roman" panose="02020603050405020304"/>
                <a:ea typeface="+mn-lt"/>
                <a:cs typeface="+mn-lt"/>
              </a:rPr>
              <a:t>Develop an innovative approach for conducting efficient searches on encrypted cloud data.</a:t>
            </a:r>
            <a:endParaRPr lang="en-US" sz="2400" dirty="0">
              <a:latin typeface="Times New Roman" panose="02020603050405020304"/>
              <a:cs typeface="Calibri" panose="020F0502020204030204"/>
            </a:endParaRPr>
          </a:p>
          <a:p>
            <a:pPr marL="342900" indent="-342900">
              <a:buAutoNum type="arabicPeriod"/>
            </a:pPr>
            <a:endParaRPr lang="en-US" sz="2400" dirty="0">
              <a:latin typeface="Times New Roman" panose="02020603050405020304"/>
              <a:ea typeface="+mn-lt"/>
              <a:cs typeface="+mn-lt"/>
            </a:endParaRPr>
          </a:p>
          <a:p>
            <a:pPr marL="342900" indent="-342900">
              <a:buAutoNum type="arabicPeriod"/>
            </a:pPr>
            <a:r>
              <a:rPr lang="en-US" sz="2400" dirty="0">
                <a:latin typeface="Times New Roman" panose="02020603050405020304"/>
                <a:ea typeface="+mn-lt"/>
                <a:cs typeface="+mn-lt"/>
              </a:rPr>
              <a:t>Implement feature extraction techniques to enable keyword matching without full decryption.</a:t>
            </a:r>
            <a:endParaRPr lang="en-US" sz="2400" dirty="0">
              <a:latin typeface="Times New Roman" panose="02020603050405020304"/>
              <a:cs typeface="Calibri" panose="020F0502020204030204"/>
            </a:endParaRPr>
          </a:p>
          <a:p>
            <a:pPr marL="342900" indent="-342900">
              <a:buAutoNum type="arabicPeriod"/>
            </a:pPr>
            <a:endParaRPr lang="en-US" sz="2400" dirty="0">
              <a:latin typeface="Times New Roman" panose="02020603050405020304"/>
              <a:ea typeface="+mn-lt"/>
              <a:cs typeface="+mn-lt"/>
            </a:endParaRPr>
          </a:p>
          <a:p>
            <a:pPr marL="342900" indent="-342900">
              <a:buAutoNum type="arabicPeriod"/>
            </a:pPr>
            <a:r>
              <a:rPr lang="en-US" sz="2400" dirty="0">
                <a:latin typeface="Times New Roman" panose="02020603050405020304"/>
                <a:ea typeface="+mn-lt"/>
                <a:cs typeface="+mn-lt"/>
              </a:rPr>
              <a:t>Enable joint keyword matching to enhance search accuracy.</a:t>
            </a:r>
            <a:endParaRPr lang="en-US" sz="2400" dirty="0">
              <a:latin typeface="Times New Roman" panose="02020603050405020304"/>
              <a:cs typeface="Calibri" panose="020F0502020204030204"/>
            </a:endParaRPr>
          </a:p>
          <a:p>
            <a:pPr marL="342900" indent="-342900">
              <a:buAutoNum type="arabicPeriod"/>
            </a:pPr>
            <a:endParaRPr lang="en-US" sz="2400" dirty="0">
              <a:latin typeface="Times New Roman" panose="02020603050405020304"/>
              <a:ea typeface="+mn-lt"/>
              <a:cs typeface="+mn-lt"/>
            </a:endParaRPr>
          </a:p>
          <a:p>
            <a:pPr marL="342900" indent="-342900">
              <a:buAutoNum type="arabicPeriod"/>
            </a:pPr>
            <a:r>
              <a:rPr lang="en-US" sz="2400" dirty="0">
                <a:latin typeface="Times New Roman" panose="02020603050405020304"/>
                <a:ea typeface="+mn-lt"/>
                <a:cs typeface="+mn-lt"/>
              </a:rPr>
              <a:t>Maintain data security and privacy throughout the search process.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4495"/>
            <a:ext cx="7886700" cy="1183371"/>
          </a:xfrm>
        </p:spPr>
        <p:txBody>
          <a:bodyPr/>
          <a:lstStyle/>
          <a:p>
            <a:r>
              <a:rPr lang="en-GB" sz="3600" dirty="0">
                <a:solidFill>
                  <a:srgbClr val="7030A0"/>
                </a:solidFill>
                <a:latin typeface="Times New Roman" panose="02020603050405020304" pitchFamily="18" charset="0"/>
                <a:cs typeface="Times New Roman" panose="02020603050405020304" pitchFamily="18" charset="0"/>
              </a:rPr>
              <a:t>                EXISTING SYSTEM</a:t>
            </a:r>
            <a:endParaRPr lang="en-IN" dirty="0"/>
          </a:p>
        </p:txBody>
      </p:sp>
      <p:sp>
        <p:nvSpPr>
          <p:cNvPr id="3" name="Content Placeholder 2"/>
          <p:cNvSpPr>
            <a:spLocks noGrp="1"/>
          </p:cNvSpPr>
          <p:nvPr>
            <p:ph idx="1"/>
          </p:nvPr>
        </p:nvSpPr>
        <p:spPr>
          <a:xfrm>
            <a:off x="628651" y="1710672"/>
            <a:ext cx="8123775" cy="4690128"/>
          </a:xfrm>
        </p:spPr>
        <p:txBody>
          <a:bodyPr vert="horz" lIns="91440" tIns="45720" rIns="91440" bIns="45720" rtlCol="0" anchor="t">
            <a:normAutofit/>
          </a:bodyPr>
          <a:lstStyle/>
          <a:p>
            <a:pPr algn="just">
              <a:lnSpc>
                <a:spcPct val="150000"/>
              </a:lnSpc>
            </a:pPr>
            <a:r>
              <a:rPr lang="en-US" sz="2400" dirty="0">
                <a:latin typeface="Times New Roman" panose="02020603050405020304"/>
                <a:cs typeface="Times New Roman" panose="02020603050405020304"/>
              </a:rPr>
              <a:t>In most of the existing cipher-text sorting retrieval methods, KNN (K Nearest Neighbor) technology is used to create indexes supporting cipher-text retrieval . </a:t>
            </a:r>
          </a:p>
          <a:p>
            <a:pPr algn="just">
              <a:lnSpc>
                <a:spcPct val="150000"/>
              </a:lnSpc>
            </a:pPr>
            <a:r>
              <a:rPr lang="en-US" sz="2400" dirty="0">
                <a:latin typeface="Times New Roman" panose="02020603050405020304"/>
                <a:cs typeface="Times New Roman" panose="02020603050405020304"/>
              </a:rPr>
              <a:t>In the process of massive data encryption search, most of the search encryption schemes have high time complexity and large storage space.</a:t>
            </a:r>
          </a:p>
          <a:p>
            <a:pPr algn="just">
              <a:lnSpc>
                <a:spcPct val="150000"/>
              </a:lnSpc>
            </a:pPr>
            <a:r>
              <a:rPr lang="en-US" sz="2400" dirty="0">
                <a:latin typeface="Times New Roman" panose="02020603050405020304"/>
                <a:cs typeface="Times New Roman" panose="02020603050405020304"/>
              </a:rPr>
              <a:t> which are closely related to the encrypted key, the document index and query request dimensions .</a:t>
            </a:r>
            <a:endParaRPr lang="en-IN" sz="2400" dirty="0">
              <a:latin typeface="Times New Roman" panose="02020603050405020304"/>
              <a:cs typeface="Times New Roman" panose="020206030504050203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TotalTime>
  <Words>1600</Words>
  <Application>Microsoft Office PowerPoint</Application>
  <PresentationFormat>On-screen Show (4:3)</PresentationFormat>
  <Paragraphs>127</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Times New Roman</vt:lpstr>
      <vt:lpstr>Wingdings</vt:lpstr>
      <vt:lpstr>Office Theme</vt:lpstr>
      <vt:lpstr>PowerPoint Presentation</vt:lpstr>
      <vt:lpstr>                        OUTLINE </vt:lpstr>
      <vt:lpstr>                        ABSTRACT</vt:lpstr>
      <vt:lpstr>PowerPoint Presentation</vt:lpstr>
      <vt:lpstr>                   INTRODUCTION</vt:lpstr>
      <vt:lpstr>             PROBLEM DEFINITION</vt:lpstr>
      <vt:lpstr>PowerPoint Presentation</vt:lpstr>
      <vt:lpstr>OBJECTIVES</vt:lpstr>
      <vt:lpstr>                EXISTING SYSTEM</vt:lpstr>
      <vt:lpstr>                LIMITATIONS</vt:lpstr>
      <vt:lpstr>              PROPOSED SYSTEM</vt:lpstr>
      <vt:lpstr>PROPOSED SYSTEM BLOCK DIAGRAM</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Page Common To All</dc:title>
  <dc:creator>admin</dc:creator>
  <cp:lastModifiedBy>nagalakshmi gurrala</cp:lastModifiedBy>
  <cp:revision>265</cp:revision>
  <dcterms:created xsi:type="dcterms:W3CDTF">2023-02-03T04:51:00Z</dcterms:created>
  <dcterms:modified xsi:type="dcterms:W3CDTF">2024-03-07T02:38:21Z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DD1B45535551431596A0A6B7E72D0F2E_12</vt:lpwstr>
  </property>
  <property fmtid="{D5CDD505-2E9C-101B-9397-08002B2CF9AE}" pid="3" name="KSOProductBuildVer">
    <vt:lpwstr>1033-12.2.0.13110</vt:lpwstr>
  </property>
</Properties>
</file>